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7" r:id="rId5"/>
    <p:sldMasterId id="2147483699" r:id="rId6"/>
    <p:sldMasterId id="2147483716" r:id="rId7"/>
    <p:sldMasterId id="2147483730" r:id="rId8"/>
  </p:sldMasterIdLst>
  <p:notesMasterIdLst>
    <p:notesMasterId r:id="rId44"/>
  </p:notesMasterIdLst>
  <p:sldIdLst>
    <p:sldId id="278" r:id="rId9"/>
    <p:sldId id="279" r:id="rId10"/>
    <p:sldId id="294" r:id="rId11"/>
    <p:sldId id="269" r:id="rId12"/>
    <p:sldId id="3846" r:id="rId13"/>
    <p:sldId id="3869" r:id="rId14"/>
    <p:sldId id="296" r:id="rId15"/>
    <p:sldId id="295" r:id="rId16"/>
    <p:sldId id="3885" r:id="rId17"/>
    <p:sldId id="3886" r:id="rId18"/>
    <p:sldId id="3887" r:id="rId19"/>
    <p:sldId id="3861" r:id="rId20"/>
    <p:sldId id="290" r:id="rId21"/>
    <p:sldId id="3872" r:id="rId22"/>
    <p:sldId id="3836" r:id="rId23"/>
    <p:sldId id="297" r:id="rId24"/>
    <p:sldId id="3873" r:id="rId25"/>
    <p:sldId id="3875" r:id="rId26"/>
    <p:sldId id="257" r:id="rId27"/>
    <p:sldId id="260" r:id="rId28"/>
    <p:sldId id="258" r:id="rId29"/>
    <p:sldId id="3883" r:id="rId30"/>
    <p:sldId id="3879" r:id="rId31"/>
    <p:sldId id="3882" r:id="rId32"/>
    <p:sldId id="3877" r:id="rId33"/>
    <p:sldId id="3878" r:id="rId34"/>
    <p:sldId id="281" r:id="rId35"/>
    <p:sldId id="3858" r:id="rId36"/>
    <p:sldId id="3880" r:id="rId37"/>
    <p:sldId id="3884" r:id="rId38"/>
    <p:sldId id="3881" r:id="rId39"/>
    <p:sldId id="3864" r:id="rId40"/>
    <p:sldId id="3871" r:id="rId41"/>
    <p:sldId id="3867" r:id="rId42"/>
    <p:sldId id="3865" r:id="rId4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6" autoAdjust="0"/>
    <p:restoredTop sz="94660"/>
  </p:normalViewPr>
  <p:slideViewPr>
    <p:cSldViewPr snapToGrid="0">
      <p:cViewPr varScale="1">
        <p:scale>
          <a:sx n="96" d="100"/>
          <a:sy n="96" d="100"/>
        </p:scale>
        <p:origin x="774" y="7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D917E-FE20-4723-9C09-CE56F00CBC3C}" type="doc">
      <dgm:prSet loTypeId="urn:microsoft.com/office/officeart/2005/8/layout/process1" loCatId="process" qsTypeId="urn:microsoft.com/office/officeart/2005/8/quickstyle/simple1" qsCatId="simple" csTypeId="urn:microsoft.com/office/officeart/2005/8/colors/accent1_2" csCatId="accent1" phldr="1"/>
      <dgm:spPr/>
    </dgm:pt>
    <dgm:pt modelId="{72378A6E-E744-49F7-8863-C76946B3DDDD}">
      <dgm:prSet phldrT="[Text]"/>
      <dgm:spPr>
        <a:solidFill>
          <a:schemeClr val="accent2"/>
        </a:solidFill>
      </dgm:spPr>
      <dgm:t>
        <a:bodyPr/>
        <a:lstStyle/>
        <a:p>
          <a:r>
            <a:rPr lang="en-US" dirty="0"/>
            <a:t>Increase Math Proficiency </a:t>
          </a:r>
        </a:p>
      </dgm:t>
    </dgm:pt>
    <dgm:pt modelId="{AD5843C1-276D-4A6C-8354-C38304F5E298}" type="parTrans" cxnId="{61E8E043-9B48-437A-A681-F0EFD3AB4CCD}">
      <dgm:prSet/>
      <dgm:spPr/>
      <dgm:t>
        <a:bodyPr/>
        <a:lstStyle/>
        <a:p>
          <a:endParaRPr lang="en-US"/>
        </a:p>
      </dgm:t>
    </dgm:pt>
    <dgm:pt modelId="{807CD5DA-DA2C-4E6F-9427-65727179A0E1}" type="sibTrans" cxnId="{61E8E043-9B48-437A-A681-F0EFD3AB4CCD}">
      <dgm:prSet/>
      <dgm:spPr/>
      <dgm:t>
        <a:bodyPr/>
        <a:lstStyle/>
        <a:p>
          <a:endParaRPr lang="en-US"/>
        </a:p>
      </dgm:t>
    </dgm:pt>
    <dgm:pt modelId="{3D77A2C2-3E87-468E-9F41-0580EB050146}">
      <dgm:prSet phldrT="[Text]"/>
      <dgm:spPr>
        <a:solidFill>
          <a:schemeClr val="accent6"/>
        </a:solidFill>
      </dgm:spPr>
      <dgm:t>
        <a:bodyPr/>
        <a:lstStyle/>
        <a:p>
          <a:endParaRPr lang="en-US" dirty="0"/>
        </a:p>
      </dgm:t>
    </dgm:pt>
    <dgm:pt modelId="{2BFFFBA4-8A94-4577-81F6-C8858EB7A5C6}" type="parTrans" cxnId="{A3A0796E-FDB5-42A7-B784-1B89FE5D650B}">
      <dgm:prSet/>
      <dgm:spPr/>
      <dgm:t>
        <a:bodyPr/>
        <a:lstStyle/>
        <a:p>
          <a:endParaRPr lang="en-US"/>
        </a:p>
      </dgm:t>
    </dgm:pt>
    <dgm:pt modelId="{CCE19885-822D-4FC2-938E-A85B1791BAA4}" type="sibTrans" cxnId="{A3A0796E-FDB5-42A7-B784-1B89FE5D650B}">
      <dgm:prSet/>
      <dgm:spPr/>
      <dgm:t>
        <a:bodyPr/>
        <a:lstStyle/>
        <a:p>
          <a:endParaRPr lang="en-US"/>
        </a:p>
      </dgm:t>
    </dgm:pt>
    <dgm:pt modelId="{6E982165-ABFB-4203-BE05-C8FF58A35896}">
      <dgm:prSet phldrT="[Text]"/>
      <dgm:spPr>
        <a:solidFill>
          <a:schemeClr val="accent4"/>
        </a:solidFill>
      </dgm:spPr>
      <dgm:t>
        <a:bodyPr/>
        <a:lstStyle/>
        <a:p>
          <a:r>
            <a:rPr lang="en-US" dirty="0"/>
            <a:t>MAP Scores</a:t>
          </a:r>
        </a:p>
      </dgm:t>
    </dgm:pt>
    <dgm:pt modelId="{DC718CE2-EFDE-4D6A-AD02-517ACC6D911E}" type="parTrans" cxnId="{01B9F802-EE51-490B-B876-381B1EDBCFD7}">
      <dgm:prSet/>
      <dgm:spPr/>
      <dgm:t>
        <a:bodyPr/>
        <a:lstStyle/>
        <a:p>
          <a:endParaRPr lang="en-US"/>
        </a:p>
      </dgm:t>
    </dgm:pt>
    <dgm:pt modelId="{9474F23F-25D7-43A6-9C27-A8C969BB7201}" type="sibTrans" cxnId="{01B9F802-EE51-490B-B876-381B1EDBCFD7}">
      <dgm:prSet/>
      <dgm:spPr/>
      <dgm:t>
        <a:bodyPr/>
        <a:lstStyle/>
        <a:p>
          <a:endParaRPr lang="en-US"/>
        </a:p>
      </dgm:t>
    </dgm:pt>
    <dgm:pt modelId="{BCD89D68-B621-4C4E-82D2-D44A43F22BD6}" type="pres">
      <dgm:prSet presAssocID="{712D917E-FE20-4723-9C09-CE56F00CBC3C}" presName="Name0" presStyleCnt="0">
        <dgm:presLayoutVars>
          <dgm:dir/>
          <dgm:resizeHandles val="exact"/>
        </dgm:presLayoutVars>
      </dgm:prSet>
      <dgm:spPr/>
    </dgm:pt>
    <dgm:pt modelId="{73C6E674-3A09-4706-99E4-404CA3983EF6}" type="pres">
      <dgm:prSet presAssocID="{72378A6E-E744-49F7-8863-C76946B3DDDD}" presName="node" presStyleLbl="node1" presStyleIdx="0" presStyleCnt="3">
        <dgm:presLayoutVars>
          <dgm:bulletEnabled val="1"/>
        </dgm:presLayoutVars>
      </dgm:prSet>
      <dgm:spPr/>
      <dgm:t>
        <a:bodyPr/>
        <a:lstStyle/>
        <a:p>
          <a:endParaRPr lang="en-US"/>
        </a:p>
      </dgm:t>
    </dgm:pt>
    <dgm:pt modelId="{D61C3C11-0882-4EAF-ABF8-532F091DF920}" type="pres">
      <dgm:prSet presAssocID="{807CD5DA-DA2C-4E6F-9427-65727179A0E1}" presName="sibTrans" presStyleLbl="sibTrans2D1" presStyleIdx="0" presStyleCnt="2"/>
      <dgm:spPr/>
      <dgm:t>
        <a:bodyPr/>
        <a:lstStyle/>
        <a:p>
          <a:endParaRPr lang="en-US"/>
        </a:p>
      </dgm:t>
    </dgm:pt>
    <dgm:pt modelId="{9B94C8F1-B156-4B91-9608-A2C0B923EBD7}" type="pres">
      <dgm:prSet presAssocID="{807CD5DA-DA2C-4E6F-9427-65727179A0E1}" presName="connectorText" presStyleLbl="sibTrans2D1" presStyleIdx="0" presStyleCnt="2"/>
      <dgm:spPr/>
      <dgm:t>
        <a:bodyPr/>
        <a:lstStyle/>
        <a:p>
          <a:endParaRPr lang="en-US"/>
        </a:p>
      </dgm:t>
    </dgm:pt>
    <dgm:pt modelId="{810413E1-B41A-4A73-99A1-F0B366F6CDE2}" type="pres">
      <dgm:prSet presAssocID="{3D77A2C2-3E87-468E-9F41-0580EB050146}" presName="node" presStyleLbl="node1" presStyleIdx="1" presStyleCnt="3">
        <dgm:presLayoutVars>
          <dgm:bulletEnabled val="1"/>
        </dgm:presLayoutVars>
      </dgm:prSet>
      <dgm:spPr/>
      <dgm:t>
        <a:bodyPr/>
        <a:lstStyle/>
        <a:p>
          <a:endParaRPr lang="en-US"/>
        </a:p>
      </dgm:t>
    </dgm:pt>
    <dgm:pt modelId="{EB37E565-04CD-4728-8780-80F51E812A81}" type="pres">
      <dgm:prSet presAssocID="{CCE19885-822D-4FC2-938E-A85B1791BAA4}" presName="sibTrans" presStyleLbl="sibTrans2D1" presStyleIdx="1" presStyleCnt="2"/>
      <dgm:spPr/>
      <dgm:t>
        <a:bodyPr/>
        <a:lstStyle/>
        <a:p>
          <a:endParaRPr lang="en-US"/>
        </a:p>
      </dgm:t>
    </dgm:pt>
    <dgm:pt modelId="{2EF027DA-4FC5-4549-82BA-5C3B59D1AE35}" type="pres">
      <dgm:prSet presAssocID="{CCE19885-822D-4FC2-938E-A85B1791BAA4}" presName="connectorText" presStyleLbl="sibTrans2D1" presStyleIdx="1" presStyleCnt="2"/>
      <dgm:spPr/>
      <dgm:t>
        <a:bodyPr/>
        <a:lstStyle/>
        <a:p>
          <a:endParaRPr lang="en-US"/>
        </a:p>
      </dgm:t>
    </dgm:pt>
    <dgm:pt modelId="{E9CF8C3A-61B4-4C28-BC4D-7FA17CF858A9}" type="pres">
      <dgm:prSet presAssocID="{6E982165-ABFB-4203-BE05-C8FF58A35896}" presName="node" presStyleLbl="node1" presStyleIdx="2" presStyleCnt="3">
        <dgm:presLayoutVars>
          <dgm:bulletEnabled val="1"/>
        </dgm:presLayoutVars>
      </dgm:prSet>
      <dgm:spPr/>
      <dgm:t>
        <a:bodyPr/>
        <a:lstStyle/>
        <a:p>
          <a:endParaRPr lang="en-US"/>
        </a:p>
      </dgm:t>
    </dgm:pt>
  </dgm:ptLst>
  <dgm:cxnLst>
    <dgm:cxn modelId="{F08B138F-CDDB-49DB-9243-FF3CB6B46A0C}" type="presOf" srcId="{3D77A2C2-3E87-468E-9F41-0580EB050146}" destId="{810413E1-B41A-4A73-99A1-F0B366F6CDE2}" srcOrd="0" destOrd="0" presId="urn:microsoft.com/office/officeart/2005/8/layout/process1"/>
    <dgm:cxn modelId="{1527654B-5D62-422B-9AAC-AC01D40C211C}" type="presOf" srcId="{807CD5DA-DA2C-4E6F-9427-65727179A0E1}" destId="{9B94C8F1-B156-4B91-9608-A2C0B923EBD7}" srcOrd="1" destOrd="0" presId="urn:microsoft.com/office/officeart/2005/8/layout/process1"/>
    <dgm:cxn modelId="{A3A0796E-FDB5-42A7-B784-1B89FE5D650B}" srcId="{712D917E-FE20-4723-9C09-CE56F00CBC3C}" destId="{3D77A2C2-3E87-468E-9F41-0580EB050146}" srcOrd="1" destOrd="0" parTransId="{2BFFFBA4-8A94-4577-81F6-C8858EB7A5C6}" sibTransId="{CCE19885-822D-4FC2-938E-A85B1791BAA4}"/>
    <dgm:cxn modelId="{86D652DC-5E87-4C4B-9BEB-9FF38370DBBC}" type="presOf" srcId="{CCE19885-822D-4FC2-938E-A85B1791BAA4}" destId="{EB37E565-04CD-4728-8780-80F51E812A81}" srcOrd="0" destOrd="0" presId="urn:microsoft.com/office/officeart/2005/8/layout/process1"/>
    <dgm:cxn modelId="{93FE1F45-6457-44F3-971D-758E10D2489C}" type="presOf" srcId="{712D917E-FE20-4723-9C09-CE56F00CBC3C}" destId="{BCD89D68-B621-4C4E-82D2-D44A43F22BD6}" srcOrd="0" destOrd="0" presId="urn:microsoft.com/office/officeart/2005/8/layout/process1"/>
    <dgm:cxn modelId="{E86C9094-736D-48B9-852A-0CCD0543E035}" type="presOf" srcId="{CCE19885-822D-4FC2-938E-A85B1791BAA4}" destId="{2EF027DA-4FC5-4549-82BA-5C3B59D1AE35}" srcOrd="1" destOrd="0" presId="urn:microsoft.com/office/officeart/2005/8/layout/process1"/>
    <dgm:cxn modelId="{01B9F802-EE51-490B-B876-381B1EDBCFD7}" srcId="{712D917E-FE20-4723-9C09-CE56F00CBC3C}" destId="{6E982165-ABFB-4203-BE05-C8FF58A35896}" srcOrd="2" destOrd="0" parTransId="{DC718CE2-EFDE-4D6A-AD02-517ACC6D911E}" sibTransId="{9474F23F-25D7-43A6-9C27-A8C969BB7201}"/>
    <dgm:cxn modelId="{87BF8DB0-F55D-4721-9239-ECF06DB7B839}" type="presOf" srcId="{6E982165-ABFB-4203-BE05-C8FF58A35896}" destId="{E9CF8C3A-61B4-4C28-BC4D-7FA17CF858A9}" srcOrd="0" destOrd="0" presId="urn:microsoft.com/office/officeart/2005/8/layout/process1"/>
    <dgm:cxn modelId="{D4E3B829-8D76-4B15-8B55-2BADA1269F14}" type="presOf" srcId="{807CD5DA-DA2C-4E6F-9427-65727179A0E1}" destId="{D61C3C11-0882-4EAF-ABF8-532F091DF920}" srcOrd="0" destOrd="0" presId="urn:microsoft.com/office/officeart/2005/8/layout/process1"/>
    <dgm:cxn modelId="{61E8E043-9B48-437A-A681-F0EFD3AB4CCD}" srcId="{712D917E-FE20-4723-9C09-CE56F00CBC3C}" destId="{72378A6E-E744-49F7-8863-C76946B3DDDD}" srcOrd="0" destOrd="0" parTransId="{AD5843C1-276D-4A6C-8354-C38304F5E298}" sibTransId="{807CD5DA-DA2C-4E6F-9427-65727179A0E1}"/>
    <dgm:cxn modelId="{2A6BED64-7C76-4DC3-8E98-DFD8CAFF9068}" type="presOf" srcId="{72378A6E-E744-49F7-8863-C76946B3DDDD}" destId="{73C6E674-3A09-4706-99E4-404CA3983EF6}" srcOrd="0" destOrd="0" presId="urn:microsoft.com/office/officeart/2005/8/layout/process1"/>
    <dgm:cxn modelId="{317E3C63-91EE-4A9E-8D62-98E5BE206FAC}" type="presParOf" srcId="{BCD89D68-B621-4C4E-82D2-D44A43F22BD6}" destId="{73C6E674-3A09-4706-99E4-404CA3983EF6}" srcOrd="0" destOrd="0" presId="urn:microsoft.com/office/officeart/2005/8/layout/process1"/>
    <dgm:cxn modelId="{B8A9C1CE-2913-42F6-A8C4-411D38A2C374}" type="presParOf" srcId="{BCD89D68-B621-4C4E-82D2-D44A43F22BD6}" destId="{D61C3C11-0882-4EAF-ABF8-532F091DF920}" srcOrd="1" destOrd="0" presId="urn:microsoft.com/office/officeart/2005/8/layout/process1"/>
    <dgm:cxn modelId="{C89EFA2D-5170-4B63-A0AC-1F930B9AFBC9}" type="presParOf" srcId="{D61C3C11-0882-4EAF-ABF8-532F091DF920}" destId="{9B94C8F1-B156-4B91-9608-A2C0B923EBD7}" srcOrd="0" destOrd="0" presId="urn:microsoft.com/office/officeart/2005/8/layout/process1"/>
    <dgm:cxn modelId="{651ECB44-DDC2-41BA-B859-CA48AC9B0F0B}" type="presParOf" srcId="{BCD89D68-B621-4C4E-82D2-D44A43F22BD6}" destId="{810413E1-B41A-4A73-99A1-F0B366F6CDE2}" srcOrd="2" destOrd="0" presId="urn:microsoft.com/office/officeart/2005/8/layout/process1"/>
    <dgm:cxn modelId="{BE7E44B4-5A49-4A3D-9A51-7FF31ED830BF}" type="presParOf" srcId="{BCD89D68-B621-4C4E-82D2-D44A43F22BD6}" destId="{EB37E565-04CD-4728-8780-80F51E812A81}" srcOrd="3" destOrd="0" presId="urn:microsoft.com/office/officeart/2005/8/layout/process1"/>
    <dgm:cxn modelId="{8010D501-3AA3-472E-973B-6E96D6EA170A}" type="presParOf" srcId="{EB37E565-04CD-4728-8780-80F51E812A81}" destId="{2EF027DA-4FC5-4549-82BA-5C3B59D1AE35}" srcOrd="0" destOrd="0" presId="urn:microsoft.com/office/officeart/2005/8/layout/process1"/>
    <dgm:cxn modelId="{AC6E4893-6533-4097-BB72-21B2C53039A2}" type="presParOf" srcId="{BCD89D68-B621-4C4E-82D2-D44A43F22BD6}" destId="{E9CF8C3A-61B4-4C28-BC4D-7FA17CF858A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2D917E-FE20-4723-9C09-CE56F00CBC3C}" type="doc">
      <dgm:prSet loTypeId="urn:microsoft.com/office/officeart/2005/8/layout/process1" loCatId="process" qsTypeId="urn:microsoft.com/office/officeart/2005/8/quickstyle/simple1" qsCatId="simple" csTypeId="urn:microsoft.com/office/officeart/2005/8/colors/accent1_2" csCatId="accent1" phldr="1"/>
      <dgm:spPr/>
    </dgm:pt>
    <dgm:pt modelId="{72378A6E-E744-49F7-8863-C76946B3DDDD}">
      <dgm:prSet phldrT="[Text]"/>
      <dgm:spPr>
        <a:solidFill>
          <a:schemeClr val="accent2"/>
        </a:solidFill>
      </dgm:spPr>
      <dgm:t>
        <a:bodyPr/>
        <a:lstStyle/>
        <a:p>
          <a:r>
            <a:rPr lang="en-US" dirty="0"/>
            <a:t>Increase Literacy Proficiency  </a:t>
          </a:r>
        </a:p>
      </dgm:t>
    </dgm:pt>
    <dgm:pt modelId="{AD5843C1-276D-4A6C-8354-C38304F5E298}" type="parTrans" cxnId="{61E8E043-9B48-437A-A681-F0EFD3AB4CCD}">
      <dgm:prSet/>
      <dgm:spPr/>
      <dgm:t>
        <a:bodyPr/>
        <a:lstStyle/>
        <a:p>
          <a:endParaRPr lang="en-US"/>
        </a:p>
      </dgm:t>
    </dgm:pt>
    <dgm:pt modelId="{807CD5DA-DA2C-4E6F-9427-65727179A0E1}" type="sibTrans" cxnId="{61E8E043-9B48-437A-A681-F0EFD3AB4CCD}">
      <dgm:prSet/>
      <dgm:spPr/>
      <dgm:t>
        <a:bodyPr/>
        <a:lstStyle/>
        <a:p>
          <a:endParaRPr lang="en-US"/>
        </a:p>
      </dgm:t>
    </dgm:pt>
    <dgm:pt modelId="{3D77A2C2-3E87-468E-9F41-0580EB050146}">
      <dgm:prSet phldrT="[Text]"/>
      <dgm:spPr>
        <a:solidFill>
          <a:schemeClr val="accent6"/>
        </a:solidFill>
      </dgm:spPr>
      <dgm:t>
        <a:bodyPr/>
        <a:lstStyle/>
        <a:p>
          <a:endParaRPr lang="en-US" dirty="0"/>
        </a:p>
      </dgm:t>
    </dgm:pt>
    <dgm:pt modelId="{2BFFFBA4-8A94-4577-81F6-C8858EB7A5C6}" type="parTrans" cxnId="{A3A0796E-FDB5-42A7-B784-1B89FE5D650B}">
      <dgm:prSet/>
      <dgm:spPr/>
      <dgm:t>
        <a:bodyPr/>
        <a:lstStyle/>
        <a:p>
          <a:endParaRPr lang="en-US"/>
        </a:p>
      </dgm:t>
    </dgm:pt>
    <dgm:pt modelId="{CCE19885-822D-4FC2-938E-A85B1791BAA4}" type="sibTrans" cxnId="{A3A0796E-FDB5-42A7-B784-1B89FE5D650B}">
      <dgm:prSet/>
      <dgm:spPr/>
      <dgm:t>
        <a:bodyPr/>
        <a:lstStyle/>
        <a:p>
          <a:endParaRPr lang="en-US"/>
        </a:p>
      </dgm:t>
    </dgm:pt>
    <dgm:pt modelId="{6E982165-ABFB-4203-BE05-C8FF58A35896}">
      <dgm:prSet phldrT="[Text]"/>
      <dgm:spPr>
        <a:solidFill>
          <a:schemeClr val="accent4"/>
        </a:solidFill>
      </dgm:spPr>
      <dgm:t>
        <a:bodyPr/>
        <a:lstStyle/>
        <a:p>
          <a:r>
            <a:rPr lang="en-US" dirty="0"/>
            <a:t>MAP Scores </a:t>
          </a:r>
        </a:p>
      </dgm:t>
    </dgm:pt>
    <dgm:pt modelId="{DC718CE2-EFDE-4D6A-AD02-517ACC6D911E}" type="parTrans" cxnId="{01B9F802-EE51-490B-B876-381B1EDBCFD7}">
      <dgm:prSet/>
      <dgm:spPr/>
      <dgm:t>
        <a:bodyPr/>
        <a:lstStyle/>
        <a:p>
          <a:endParaRPr lang="en-US"/>
        </a:p>
      </dgm:t>
    </dgm:pt>
    <dgm:pt modelId="{9474F23F-25D7-43A6-9C27-A8C969BB7201}" type="sibTrans" cxnId="{01B9F802-EE51-490B-B876-381B1EDBCFD7}">
      <dgm:prSet/>
      <dgm:spPr/>
      <dgm:t>
        <a:bodyPr/>
        <a:lstStyle/>
        <a:p>
          <a:endParaRPr lang="en-US"/>
        </a:p>
      </dgm:t>
    </dgm:pt>
    <dgm:pt modelId="{BCD89D68-B621-4C4E-82D2-D44A43F22BD6}" type="pres">
      <dgm:prSet presAssocID="{712D917E-FE20-4723-9C09-CE56F00CBC3C}" presName="Name0" presStyleCnt="0">
        <dgm:presLayoutVars>
          <dgm:dir/>
          <dgm:resizeHandles val="exact"/>
        </dgm:presLayoutVars>
      </dgm:prSet>
      <dgm:spPr/>
    </dgm:pt>
    <dgm:pt modelId="{73C6E674-3A09-4706-99E4-404CA3983EF6}" type="pres">
      <dgm:prSet presAssocID="{72378A6E-E744-49F7-8863-C76946B3DDDD}" presName="node" presStyleLbl="node1" presStyleIdx="0" presStyleCnt="3">
        <dgm:presLayoutVars>
          <dgm:bulletEnabled val="1"/>
        </dgm:presLayoutVars>
      </dgm:prSet>
      <dgm:spPr/>
      <dgm:t>
        <a:bodyPr/>
        <a:lstStyle/>
        <a:p>
          <a:endParaRPr lang="en-US"/>
        </a:p>
      </dgm:t>
    </dgm:pt>
    <dgm:pt modelId="{D61C3C11-0882-4EAF-ABF8-532F091DF920}" type="pres">
      <dgm:prSet presAssocID="{807CD5DA-DA2C-4E6F-9427-65727179A0E1}" presName="sibTrans" presStyleLbl="sibTrans2D1" presStyleIdx="0" presStyleCnt="2"/>
      <dgm:spPr/>
      <dgm:t>
        <a:bodyPr/>
        <a:lstStyle/>
        <a:p>
          <a:endParaRPr lang="en-US"/>
        </a:p>
      </dgm:t>
    </dgm:pt>
    <dgm:pt modelId="{9B94C8F1-B156-4B91-9608-A2C0B923EBD7}" type="pres">
      <dgm:prSet presAssocID="{807CD5DA-DA2C-4E6F-9427-65727179A0E1}" presName="connectorText" presStyleLbl="sibTrans2D1" presStyleIdx="0" presStyleCnt="2"/>
      <dgm:spPr/>
      <dgm:t>
        <a:bodyPr/>
        <a:lstStyle/>
        <a:p>
          <a:endParaRPr lang="en-US"/>
        </a:p>
      </dgm:t>
    </dgm:pt>
    <dgm:pt modelId="{810413E1-B41A-4A73-99A1-F0B366F6CDE2}" type="pres">
      <dgm:prSet presAssocID="{3D77A2C2-3E87-468E-9F41-0580EB050146}" presName="node" presStyleLbl="node1" presStyleIdx="1" presStyleCnt="3">
        <dgm:presLayoutVars>
          <dgm:bulletEnabled val="1"/>
        </dgm:presLayoutVars>
      </dgm:prSet>
      <dgm:spPr/>
      <dgm:t>
        <a:bodyPr/>
        <a:lstStyle/>
        <a:p>
          <a:endParaRPr lang="en-US"/>
        </a:p>
      </dgm:t>
    </dgm:pt>
    <dgm:pt modelId="{EB37E565-04CD-4728-8780-80F51E812A81}" type="pres">
      <dgm:prSet presAssocID="{CCE19885-822D-4FC2-938E-A85B1791BAA4}" presName="sibTrans" presStyleLbl="sibTrans2D1" presStyleIdx="1" presStyleCnt="2"/>
      <dgm:spPr/>
      <dgm:t>
        <a:bodyPr/>
        <a:lstStyle/>
        <a:p>
          <a:endParaRPr lang="en-US"/>
        </a:p>
      </dgm:t>
    </dgm:pt>
    <dgm:pt modelId="{2EF027DA-4FC5-4549-82BA-5C3B59D1AE35}" type="pres">
      <dgm:prSet presAssocID="{CCE19885-822D-4FC2-938E-A85B1791BAA4}" presName="connectorText" presStyleLbl="sibTrans2D1" presStyleIdx="1" presStyleCnt="2"/>
      <dgm:spPr/>
      <dgm:t>
        <a:bodyPr/>
        <a:lstStyle/>
        <a:p>
          <a:endParaRPr lang="en-US"/>
        </a:p>
      </dgm:t>
    </dgm:pt>
    <dgm:pt modelId="{E9CF8C3A-61B4-4C28-BC4D-7FA17CF858A9}" type="pres">
      <dgm:prSet presAssocID="{6E982165-ABFB-4203-BE05-C8FF58A35896}" presName="node" presStyleLbl="node1" presStyleIdx="2" presStyleCnt="3">
        <dgm:presLayoutVars>
          <dgm:bulletEnabled val="1"/>
        </dgm:presLayoutVars>
      </dgm:prSet>
      <dgm:spPr/>
      <dgm:t>
        <a:bodyPr/>
        <a:lstStyle/>
        <a:p>
          <a:endParaRPr lang="en-US"/>
        </a:p>
      </dgm:t>
    </dgm:pt>
  </dgm:ptLst>
  <dgm:cxnLst>
    <dgm:cxn modelId="{F08B138F-CDDB-49DB-9243-FF3CB6B46A0C}" type="presOf" srcId="{3D77A2C2-3E87-468E-9F41-0580EB050146}" destId="{810413E1-B41A-4A73-99A1-F0B366F6CDE2}" srcOrd="0" destOrd="0" presId="urn:microsoft.com/office/officeart/2005/8/layout/process1"/>
    <dgm:cxn modelId="{1527654B-5D62-422B-9AAC-AC01D40C211C}" type="presOf" srcId="{807CD5DA-DA2C-4E6F-9427-65727179A0E1}" destId="{9B94C8F1-B156-4B91-9608-A2C0B923EBD7}" srcOrd="1" destOrd="0" presId="urn:microsoft.com/office/officeart/2005/8/layout/process1"/>
    <dgm:cxn modelId="{A3A0796E-FDB5-42A7-B784-1B89FE5D650B}" srcId="{712D917E-FE20-4723-9C09-CE56F00CBC3C}" destId="{3D77A2C2-3E87-468E-9F41-0580EB050146}" srcOrd="1" destOrd="0" parTransId="{2BFFFBA4-8A94-4577-81F6-C8858EB7A5C6}" sibTransId="{CCE19885-822D-4FC2-938E-A85B1791BAA4}"/>
    <dgm:cxn modelId="{86D652DC-5E87-4C4B-9BEB-9FF38370DBBC}" type="presOf" srcId="{CCE19885-822D-4FC2-938E-A85B1791BAA4}" destId="{EB37E565-04CD-4728-8780-80F51E812A81}" srcOrd="0" destOrd="0" presId="urn:microsoft.com/office/officeart/2005/8/layout/process1"/>
    <dgm:cxn modelId="{93FE1F45-6457-44F3-971D-758E10D2489C}" type="presOf" srcId="{712D917E-FE20-4723-9C09-CE56F00CBC3C}" destId="{BCD89D68-B621-4C4E-82D2-D44A43F22BD6}" srcOrd="0" destOrd="0" presId="urn:microsoft.com/office/officeart/2005/8/layout/process1"/>
    <dgm:cxn modelId="{E86C9094-736D-48B9-852A-0CCD0543E035}" type="presOf" srcId="{CCE19885-822D-4FC2-938E-A85B1791BAA4}" destId="{2EF027DA-4FC5-4549-82BA-5C3B59D1AE35}" srcOrd="1" destOrd="0" presId="urn:microsoft.com/office/officeart/2005/8/layout/process1"/>
    <dgm:cxn modelId="{01B9F802-EE51-490B-B876-381B1EDBCFD7}" srcId="{712D917E-FE20-4723-9C09-CE56F00CBC3C}" destId="{6E982165-ABFB-4203-BE05-C8FF58A35896}" srcOrd="2" destOrd="0" parTransId="{DC718CE2-EFDE-4D6A-AD02-517ACC6D911E}" sibTransId="{9474F23F-25D7-43A6-9C27-A8C969BB7201}"/>
    <dgm:cxn modelId="{87BF8DB0-F55D-4721-9239-ECF06DB7B839}" type="presOf" srcId="{6E982165-ABFB-4203-BE05-C8FF58A35896}" destId="{E9CF8C3A-61B4-4C28-BC4D-7FA17CF858A9}" srcOrd="0" destOrd="0" presId="urn:microsoft.com/office/officeart/2005/8/layout/process1"/>
    <dgm:cxn modelId="{D4E3B829-8D76-4B15-8B55-2BADA1269F14}" type="presOf" srcId="{807CD5DA-DA2C-4E6F-9427-65727179A0E1}" destId="{D61C3C11-0882-4EAF-ABF8-532F091DF920}" srcOrd="0" destOrd="0" presId="urn:microsoft.com/office/officeart/2005/8/layout/process1"/>
    <dgm:cxn modelId="{61E8E043-9B48-437A-A681-F0EFD3AB4CCD}" srcId="{712D917E-FE20-4723-9C09-CE56F00CBC3C}" destId="{72378A6E-E744-49F7-8863-C76946B3DDDD}" srcOrd="0" destOrd="0" parTransId="{AD5843C1-276D-4A6C-8354-C38304F5E298}" sibTransId="{807CD5DA-DA2C-4E6F-9427-65727179A0E1}"/>
    <dgm:cxn modelId="{2A6BED64-7C76-4DC3-8E98-DFD8CAFF9068}" type="presOf" srcId="{72378A6E-E744-49F7-8863-C76946B3DDDD}" destId="{73C6E674-3A09-4706-99E4-404CA3983EF6}" srcOrd="0" destOrd="0" presId="urn:microsoft.com/office/officeart/2005/8/layout/process1"/>
    <dgm:cxn modelId="{317E3C63-91EE-4A9E-8D62-98E5BE206FAC}" type="presParOf" srcId="{BCD89D68-B621-4C4E-82D2-D44A43F22BD6}" destId="{73C6E674-3A09-4706-99E4-404CA3983EF6}" srcOrd="0" destOrd="0" presId="urn:microsoft.com/office/officeart/2005/8/layout/process1"/>
    <dgm:cxn modelId="{B8A9C1CE-2913-42F6-A8C4-411D38A2C374}" type="presParOf" srcId="{BCD89D68-B621-4C4E-82D2-D44A43F22BD6}" destId="{D61C3C11-0882-4EAF-ABF8-532F091DF920}" srcOrd="1" destOrd="0" presId="urn:microsoft.com/office/officeart/2005/8/layout/process1"/>
    <dgm:cxn modelId="{C89EFA2D-5170-4B63-A0AC-1F930B9AFBC9}" type="presParOf" srcId="{D61C3C11-0882-4EAF-ABF8-532F091DF920}" destId="{9B94C8F1-B156-4B91-9608-A2C0B923EBD7}" srcOrd="0" destOrd="0" presId="urn:microsoft.com/office/officeart/2005/8/layout/process1"/>
    <dgm:cxn modelId="{651ECB44-DDC2-41BA-B859-CA48AC9B0F0B}" type="presParOf" srcId="{BCD89D68-B621-4C4E-82D2-D44A43F22BD6}" destId="{810413E1-B41A-4A73-99A1-F0B366F6CDE2}" srcOrd="2" destOrd="0" presId="urn:microsoft.com/office/officeart/2005/8/layout/process1"/>
    <dgm:cxn modelId="{BE7E44B4-5A49-4A3D-9A51-7FF31ED830BF}" type="presParOf" srcId="{BCD89D68-B621-4C4E-82D2-D44A43F22BD6}" destId="{EB37E565-04CD-4728-8780-80F51E812A81}" srcOrd="3" destOrd="0" presId="urn:microsoft.com/office/officeart/2005/8/layout/process1"/>
    <dgm:cxn modelId="{8010D501-3AA3-472E-973B-6E96D6EA170A}" type="presParOf" srcId="{EB37E565-04CD-4728-8780-80F51E812A81}" destId="{2EF027DA-4FC5-4549-82BA-5C3B59D1AE35}" srcOrd="0" destOrd="0" presId="urn:microsoft.com/office/officeart/2005/8/layout/process1"/>
    <dgm:cxn modelId="{AC6E4893-6533-4097-BB72-21B2C53039A2}" type="presParOf" srcId="{BCD89D68-B621-4C4E-82D2-D44A43F22BD6}" destId="{E9CF8C3A-61B4-4C28-BC4D-7FA17CF858A9}"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2D917E-FE20-4723-9C09-CE56F00CBC3C}" type="doc">
      <dgm:prSet loTypeId="urn:microsoft.com/office/officeart/2005/8/layout/process1" loCatId="process" qsTypeId="urn:microsoft.com/office/officeart/2005/8/quickstyle/simple1" qsCatId="simple" csTypeId="urn:microsoft.com/office/officeart/2005/8/colors/accent1_2" csCatId="accent1" phldr="1"/>
      <dgm:spPr/>
    </dgm:pt>
    <dgm:pt modelId="{72378A6E-E744-49F7-8863-C76946B3DDDD}">
      <dgm:prSet phldrT="[Text]"/>
      <dgm:spPr>
        <a:solidFill>
          <a:schemeClr val="accent2"/>
        </a:solidFill>
      </dgm:spPr>
      <dgm:t>
        <a:bodyPr/>
        <a:lstStyle/>
        <a:p>
          <a:r>
            <a:rPr lang="en-US" dirty="0"/>
            <a:t>Attendance</a:t>
          </a:r>
        </a:p>
      </dgm:t>
    </dgm:pt>
    <dgm:pt modelId="{AD5843C1-276D-4A6C-8354-C38304F5E298}" type="parTrans" cxnId="{61E8E043-9B48-437A-A681-F0EFD3AB4CCD}">
      <dgm:prSet/>
      <dgm:spPr/>
      <dgm:t>
        <a:bodyPr/>
        <a:lstStyle/>
        <a:p>
          <a:endParaRPr lang="en-US"/>
        </a:p>
      </dgm:t>
    </dgm:pt>
    <dgm:pt modelId="{807CD5DA-DA2C-4E6F-9427-65727179A0E1}" type="sibTrans" cxnId="{61E8E043-9B48-437A-A681-F0EFD3AB4CCD}">
      <dgm:prSet/>
      <dgm:spPr/>
      <dgm:t>
        <a:bodyPr/>
        <a:lstStyle/>
        <a:p>
          <a:endParaRPr lang="en-US"/>
        </a:p>
      </dgm:t>
    </dgm:pt>
    <dgm:pt modelId="{6E982165-ABFB-4203-BE05-C8FF58A35896}">
      <dgm:prSet phldrT="[Text]"/>
      <dgm:spPr>
        <a:solidFill>
          <a:schemeClr val="accent4"/>
        </a:solidFill>
      </dgm:spPr>
      <dgm:t>
        <a:bodyPr/>
        <a:lstStyle/>
        <a:p>
          <a:r>
            <a:rPr lang="en-US" dirty="0"/>
            <a:t>CCRPI Attendance </a:t>
          </a:r>
        </a:p>
      </dgm:t>
    </dgm:pt>
    <dgm:pt modelId="{9474F23F-25D7-43A6-9C27-A8C969BB7201}" type="sibTrans" cxnId="{01B9F802-EE51-490B-B876-381B1EDBCFD7}">
      <dgm:prSet/>
      <dgm:spPr/>
      <dgm:t>
        <a:bodyPr/>
        <a:lstStyle/>
        <a:p>
          <a:endParaRPr lang="en-US"/>
        </a:p>
      </dgm:t>
    </dgm:pt>
    <dgm:pt modelId="{DC718CE2-EFDE-4D6A-AD02-517ACC6D911E}" type="parTrans" cxnId="{01B9F802-EE51-490B-B876-381B1EDBCFD7}">
      <dgm:prSet/>
      <dgm:spPr/>
      <dgm:t>
        <a:bodyPr/>
        <a:lstStyle/>
        <a:p>
          <a:endParaRPr lang="en-US"/>
        </a:p>
      </dgm:t>
    </dgm:pt>
    <dgm:pt modelId="{3D77A2C2-3E87-468E-9F41-0580EB050146}">
      <dgm:prSet phldrT="[Text]"/>
      <dgm:spPr>
        <a:solidFill>
          <a:schemeClr val="accent6"/>
        </a:solidFill>
      </dgm:spPr>
      <dgm:t>
        <a:bodyPr/>
        <a:lstStyle/>
        <a:p>
          <a:endParaRPr lang="en-US" dirty="0"/>
        </a:p>
      </dgm:t>
    </dgm:pt>
    <dgm:pt modelId="{CCE19885-822D-4FC2-938E-A85B1791BAA4}" type="sibTrans" cxnId="{A3A0796E-FDB5-42A7-B784-1B89FE5D650B}">
      <dgm:prSet/>
      <dgm:spPr/>
      <dgm:t>
        <a:bodyPr/>
        <a:lstStyle/>
        <a:p>
          <a:endParaRPr lang="en-US"/>
        </a:p>
      </dgm:t>
    </dgm:pt>
    <dgm:pt modelId="{2BFFFBA4-8A94-4577-81F6-C8858EB7A5C6}" type="parTrans" cxnId="{A3A0796E-FDB5-42A7-B784-1B89FE5D650B}">
      <dgm:prSet/>
      <dgm:spPr/>
      <dgm:t>
        <a:bodyPr/>
        <a:lstStyle/>
        <a:p>
          <a:endParaRPr lang="en-US"/>
        </a:p>
      </dgm:t>
    </dgm:pt>
    <dgm:pt modelId="{BCD89D68-B621-4C4E-82D2-D44A43F22BD6}" type="pres">
      <dgm:prSet presAssocID="{712D917E-FE20-4723-9C09-CE56F00CBC3C}" presName="Name0" presStyleCnt="0">
        <dgm:presLayoutVars>
          <dgm:dir/>
          <dgm:resizeHandles val="exact"/>
        </dgm:presLayoutVars>
      </dgm:prSet>
      <dgm:spPr/>
    </dgm:pt>
    <dgm:pt modelId="{73C6E674-3A09-4706-99E4-404CA3983EF6}" type="pres">
      <dgm:prSet presAssocID="{72378A6E-E744-49F7-8863-C76946B3DDDD}" presName="node" presStyleLbl="node1" presStyleIdx="0" presStyleCnt="3">
        <dgm:presLayoutVars>
          <dgm:bulletEnabled val="1"/>
        </dgm:presLayoutVars>
      </dgm:prSet>
      <dgm:spPr/>
      <dgm:t>
        <a:bodyPr/>
        <a:lstStyle/>
        <a:p>
          <a:endParaRPr lang="en-US"/>
        </a:p>
      </dgm:t>
    </dgm:pt>
    <dgm:pt modelId="{D61C3C11-0882-4EAF-ABF8-532F091DF920}" type="pres">
      <dgm:prSet presAssocID="{807CD5DA-DA2C-4E6F-9427-65727179A0E1}" presName="sibTrans" presStyleLbl="sibTrans2D1" presStyleIdx="0" presStyleCnt="2"/>
      <dgm:spPr/>
      <dgm:t>
        <a:bodyPr/>
        <a:lstStyle/>
        <a:p>
          <a:endParaRPr lang="en-US"/>
        </a:p>
      </dgm:t>
    </dgm:pt>
    <dgm:pt modelId="{9B94C8F1-B156-4B91-9608-A2C0B923EBD7}" type="pres">
      <dgm:prSet presAssocID="{807CD5DA-DA2C-4E6F-9427-65727179A0E1}" presName="connectorText" presStyleLbl="sibTrans2D1" presStyleIdx="0" presStyleCnt="2"/>
      <dgm:spPr/>
      <dgm:t>
        <a:bodyPr/>
        <a:lstStyle/>
        <a:p>
          <a:endParaRPr lang="en-US"/>
        </a:p>
      </dgm:t>
    </dgm:pt>
    <dgm:pt modelId="{810413E1-B41A-4A73-99A1-F0B366F6CDE2}" type="pres">
      <dgm:prSet presAssocID="{3D77A2C2-3E87-468E-9F41-0580EB050146}" presName="node" presStyleLbl="node1" presStyleIdx="1" presStyleCnt="3" custLinFactNeighborX="4200" custLinFactNeighborY="-270">
        <dgm:presLayoutVars>
          <dgm:bulletEnabled val="1"/>
        </dgm:presLayoutVars>
      </dgm:prSet>
      <dgm:spPr/>
      <dgm:t>
        <a:bodyPr/>
        <a:lstStyle/>
        <a:p>
          <a:endParaRPr lang="en-US"/>
        </a:p>
      </dgm:t>
    </dgm:pt>
    <dgm:pt modelId="{EB37E565-04CD-4728-8780-80F51E812A81}" type="pres">
      <dgm:prSet presAssocID="{CCE19885-822D-4FC2-938E-A85B1791BAA4}" presName="sibTrans" presStyleLbl="sibTrans2D1" presStyleIdx="1" presStyleCnt="2"/>
      <dgm:spPr/>
      <dgm:t>
        <a:bodyPr/>
        <a:lstStyle/>
        <a:p>
          <a:endParaRPr lang="en-US"/>
        </a:p>
      </dgm:t>
    </dgm:pt>
    <dgm:pt modelId="{2EF027DA-4FC5-4549-82BA-5C3B59D1AE35}" type="pres">
      <dgm:prSet presAssocID="{CCE19885-822D-4FC2-938E-A85B1791BAA4}" presName="connectorText" presStyleLbl="sibTrans2D1" presStyleIdx="1" presStyleCnt="2"/>
      <dgm:spPr/>
      <dgm:t>
        <a:bodyPr/>
        <a:lstStyle/>
        <a:p>
          <a:endParaRPr lang="en-US"/>
        </a:p>
      </dgm:t>
    </dgm:pt>
    <dgm:pt modelId="{E9CF8C3A-61B4-4C28-BC4D-7FA17CF858A9}" type="pres">
      <dgm:prSet presAssocID="{6E982165-ABFB-4203-BE05-C8FF58A35896}" presName="node" presStyleLbl="node1" presStyleIdx="2" presStyleCnt="3">
        <dgm:presLayoutVars>
          <dgm:bulletEnabled val="1"/>
        </dgm:presLayoutVars>
      </dgm:prSet>
      <dgm:spPr/>
      <dgm:t>
        <a:bodyPr/>
        <a:lstStyle/>
        <a:p>
          <a:endParaRPr lang="en-US"/>
        </a:p>
      </dgm:t>
    </dgm:pt>
  </dgm:ptLst>
  <dgm:cxnLst>
    <dgm:cxn modelId="{F08B138F-CDDB-49DB-9243-FF3CB6B46A0C}" type="presOf" srcId="{3D77A2C2-3E87-468E-9F41-0580EB050146}" destId="{810413E1-B41A-4A73-99A1-F0B366F6CDE2}" srcOrd="0" destOrd="0" presId="urn:microsoft.com/office/officeart/2005/8/layout/process1"/>
    <dgm:cxn modelId="{1527654B-5D62-422B-9AAC-AC01D40C211C}" type="presOf" srcId="{807CD5DA-DA2C-4E6F-9427-65727179A0E1}" destId="{9B94C8F1-B156-4B91-9608-A2C0B923EBD7}" srcOrd="1" destOrd="0" presId="urn:microsoft.com/office/officeart/2005/8/layout/process1"/>
    <dgm:cxn modelId="{A3A0796E-FDB5-42A7-B784-1B89FE5D650B}" srcId="{712D917E-FE20-4723-9C09-CE56F00CBC3C}" destId="{3D77A2C2-3E87-468E-9F41-0580EB050146}" srcOrd="1" destOrd="0" parTransId="{2BFFFBA4-8A94-4577-81F6-C8858EB7A5C6}" sibTransId="{CCE19885-822D-4FC2-938E-A85B1791BAA4}"/>
    <dgm:cxn modelId="{86D652DC-5E87-4C4B-9BEB-9FF38370DBBC}" type="presOf" srcId="{CCE19885-822D-4FC2-938E-A85B1791BAA4}" destId="{EB37E565-04CD-4728-8780-80F51E812A81}" srcOrd="0" destOrd="0" presId="urn:microsoft.com/office/officeart/2005/8/layout/process1"/>
    <dgm:cxn modelId="{93FE1F45-6457-44F3-971D-758E10D2489C}" type="presOf" srcId="{712D917E-FE20-4723-9C09-CE56F00CBC3C}" destId="{BCD89D68-B621-4C4E-82D2-D44A43F22BD6}" srcOrd="0" destOrd="0" presId="urn:microsoft.com/office/officeart/2005/8/layout/process1"/>
    <dgm:cxn modelId="{E86C9094-736D-48B9-852A-0CCD0543E035}" type="presOf" srcId="{CCE19885-822D-4FC2-938E-A85B1791BAA4}" destId="{2EF027DA-4FC5-4549-82BA-5C3B59D1AE35}" srcOrd="1" destOrd="0" presId="urn:microsoft.com/office/officeart/2005/8/layout/process1"/>
    <dgm:cxn modelId="{01B9F802-EE51-490B-B876-381B1EDBCFD7}" srcId="{712D917E-FE20-4723-9C09-CE56F00CBC3C}" destId="{6E982165-ABFB-4203-BE05-C8FF58A35896}" srcOrd="2" destOrd="0" parTransId="{DC718CE2-EFDE-4D6A-AD02-517ACC6D911E}" sibTransId="{9474F23F-25D7-43A6-9C27-A8C969BB7201}"/>
    <dgm:cxn modelId="{87BF8DB0-F55D-4721-9239-ECF06DB7B839}" type="presOf" srcId="{6E982165-ABFB-4203-BE05-C8FF58A35896}" destId="{E9CF8C3A-61B4-4C28-BC4D-7FA17CF858A9}" srcOrd="0" destOrd="0" presId="urn:microsoft.com/office/officeart/2005/8/layout/process1"/>
    <dgm:cxn modelId="{D4E3B829-8D76-4B15-8B55-2BADA1269F14}" type="presOf" srcId="{807CD5DA-DA2C-4E6F-9427-65727179A0E1}" destId="{D61C3C11-0882-4EAF-ABF8-532F091DF920}" srcOrd="0" destOrd="0" presId="urn:microsoft.com/office/officeart/2005/8/layout/process1"/>
    <dgm:cxn modelId="{61E8E043-9B48-437A-A681-F0EFD3AB4CCD}" srcId="{712D917E-FE20-4723-9C09-CE56F00CBC3C}" destId="{72378A6E-E744-49F7-8863-C76946B3DDDD}" srcOrd="0" destOrd="0" parTransId="{AD5843C1-276D-4A6C-8354-C38304F5E298}" sibTransId="{807CD5DA-DA2C-4E6F-9427-65727179A0E1}"/>
    <dgm:cxn modelId="{2A6BED64-7C76-4DC3-8E98-DFD8CAFF9068}" type="presOf" srcId="{72378A6E-E744-49F7-8863-C76946B3DDDD}" destId="{73C6E674-3A09-4706-99E4-404CA3983EF6}" srcOrd="0" destOrd="0" presId="urn:microsoft.com/office/officeart/2005/8/layout/process1"/>
    <dgm:cxn modelId="{317E3C63-91EE-4A9E-8D62-98E5BE206FAC}" type="presParOf" srcId="{BCD89D68-B621-4C4E-82D2-D44A43F22BD6}" destId="{73C6E674-3A09-4706-99E4-404CA3983EF6}" srcOrd="0" destOrd="0" presId="urn:microsoft.com/office/officeart/2005/8/layout/process1"/>
    <dgm:cxn modelId="{B8A9C1CE-2913-42F6-A8C4-411D38A2C374}" type="presParOf" srcId="{BCD89D68-B621-4C4E-82D2-D44A43F22BD6}" destId="{D61C3C11-0882-4EAF-ABF8-532F091DF920}" srcOrd="1" destOrd="0" presId="urn:microsoft.com/office/officeart/2005/8/layout/process1"/>
    <dgm:cxn modelId="{C89EFA2D-5170-4B63-A0AC-1F930B9AFBC9}" type="presParOf" srcId="{D61C3C11-0882-4EAF-ABF8-532F091DF920}" destId="{9B94C8F1-B156-4B91-9608-A2C0B923EBD7}" srcOrd="0" destOrd="0" presId="urn:microsoft.com/office/officeart/2005/8/layout/process1"/>
    <dgm:cxn modelId="{651ECB44-DDC2-41BA-B859-CA48AC9B0F0B}" type="presParOf" srcId="{BCD89D68-B621-4C4E-82D2-D44A43F22BD6}" destId="{810413E1-B41A-4A73-99A1-F0B366F6CDE2}" srcOrd="2" destOrd="0" presId="urn:microsoft.com/office/officeart/2005/8/layout/process1"/>
    <dgm:cxn modelId="{BE7E44B4-5A49-4A3D-9A51-7FF31ED830BF}" type="presParOf" srcId="{BCD89D68-B621-4C4E-82D2-D44A43F22BD6}" destId="{EB37E565-04CD-4728-8780-80F51E812A81}" srcOrd="3" destOrd="0" presId="urn:microsoft.com/office/officeart/2005/8/layout/process1"/>
    <dgm:cxn modelId="{8010D501-3AA3-472E-973B-6E96D6EA170A}" type="presParOf" srcId="{EB37E565-04CD-4728-8780-80F51E812A81}" destId="{2EF027DA-4FC5-4549-82BA-5C3B59D1AE35}" srcOrd="0" destOrd="0" presId="urn:microsoft.com/office/officeart/2005/8/layout/process1"/>
    <dgm:cxn modelId="{AC6E4893-6533-4097-BB72-21B2C53039A2}" type="presParOf" srcId="{BCD89D68-B621-4C4E-82D2-D44A43F22BD6}" destId="{E9CF8C3A-61B4-4C28-BC4D-7FA17CF858A9}"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dirty="0"/>
            <a:t>Fall 2021</a:t>
          </a:r>
        </a:p>
        <a:p>
          <a:r>
            <a:rPr lang="en-US" b="0" i="0" u="none" dirty="0"/>
            <a:t>GO Team Developed 2021-2025 Strategic Plan</a:t>
          </a:r>
          <a:endParaRPr lang="en-US" dirty="0"/>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endParaRPr lang="en-US" dirty="0"/>
        </a:p>
      </dgm:t>
    </dgm:pt>
    <dgm:pt modelId="{0F6BA1FB-59E5-4F16-A7B4-1533BB1F09E4}">
      <dgm:prSet/>
      <dgm:spPr>
        <a:solidFill>
          <a:schemeClr val="accent2">
            <a:lumMod val="20000"/>
            <a:lumOff val="80000"/>
            <a:alpha val="90000"/>
          </a:schemeClr>
        </a:solidFill>
        <a:ln>
          <a:noFill/>
        </a:ln>
      </dgm:spPr>
      <dgm:t>
        <a:bodyPr/>
        <a:lstStyle/>
        <a:p>
          <a:r>
            <a:rPr lang="en-US" b="1" i="0" u="sng" dirty="0"/>
            <a:t>Summer</a:t>
          </a:r>
        </a:p>
        <a:p>
          <a:r>
            <a:rPr lang="en-US" dirty="0"/>
            <a:t>School Leadership completed Needs Assessment and defined overarching needs</a:t>
          </a:r>
        </a:p>
        <a:p>
          <a:endParaRPr lang="en-US" dirty="0"/>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endParaRPr lang="en-US" dirty="0"/>
        </a:p>
      </dgm:t>
    </dgm:pt>
    <dgm:pt modelId="{1D096F01-AEA8-401D-8348-98E9A81F3CE0}">
      <dgm:prSet/>
      <dgm:spPr>
        <a:solidFill>
          <a:schemeClr val="accent4">
            <a:lumMod val="20000"/>
            <a:lumOff val="80000"/>
            <a:alpha val="90000"/>
          </a:schemeClr>
        </a:solidFill>
        <a:ln>
          <a:noFill/>
        </a:ln>
      </dgm:spPr>
      <dgm:t>
        <a:bodyPr/>
        <a:lstStyle/>
        <a:p>
          <a:r>
            <a:rPr lang="en-US" b="1" i="0" u="sng" dirty="0"/>
            <a:t>August</a:t>
          </a:r>
        </a:p>
        <a:p>
          <a:r>
            <a:rPr lang="en-US" b="0" u="none" dirty="0"/>
            <a:t>School Leadership completed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endParaRPr lang="en-US" dirty="0"/>
        </a:p>
      </dgm:t>
    </dgm:pt>
    <dgm:pt modelId="{DE16CBB4-D3F4-44AD-8379-3A5D78B889D5}">
      <dgm:prSet/>
      <dgm:spPr>
        <a:solidFill>
          <a:schemeClr val="accent5">
            <a:lumMod val="20000"/>
            <a:lumOff val="80000"/>
            <a:alpha val="90000"/>
          </a:schemeClr>
        </a:solidFill>
        <a:ln>
          <a:noFill/>
        </a:ln>
      </dgm:spPr>
      <dgm:t>
        <a:bodyPr/>
        <a:lstStyle/>
        <a:p>
          <a:r>
            <a:rPr lang="en-US" b="1" u="sng" dirty="0"/>
            <a:t>Sept. – Dec. </a:t>
          </a:r>
        </a:p>
        <a:p>
          <a:r>
            <a:rPr lang="en-US" b="0" u="none" dirty="0"/>
            <a:t>Utilizing current data, the </a:t>
          </a:r>
          <a:r>
            <a:rPr lang="en-US" b="1" u="none" dirty="0"/>
            <a:t>GO Team </a:t>
          </a:r>
          <a:r>
            <a:rPr lang="en-US" b="0" u="none" dirty="0"/>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endParaRPr lang="en-US" dirty="0"/>
        </a:p>
      </dgm:t>
    </dgm:pt>
    <dgm:pt modelId="{F7B81412-5EAE-488C-9259-0FA0EB0F090B}">
      <dgm:prSet/>
      <dgm:spPr>
        <a:solidFill>
          <a:schemeClr val="accent6">
            <a:lumMod val="20000"/>
            <a:lumOff val="80000"/>
            <a:alpha val="90000"/>
          </a:schemeClr>
        </a:solidFill>
        <a:ln>
          <a:noFill/>
        </a:ln>
      </dgm:spPr>
      <dgm:t>
        <a:bodyPr/>
        <a:lstStyle/>
        <a:p>
          <a:r>
            <a:rPr lang="en-US" b="1" u="sng" dirty="0"/>
            <a:t>Before Winter Break</a:t>
          </a:r>
        </a:p>
        <a:p>
          <a:r>
            <a:rPr lang="en-US" b="1" dirty="0"/>
            <a:t>GO Team </a:t>
          </a:r>
          <a:r>
            <a:rPr lang="en-US" dirty="0"/>
            <a:t>will take action (vote) on the rank of the strategic plan priorities for SY25-26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endParaRPr lang="en-US" dirty="0"/>
        </a:p>
      </dgm:t>
    </dgm:pt>
    <dgm:pt modelId="{869C0C7E-BD0C-4E5F-8D96-6B8EEC39B952}" type="pres">
      <dgm:prSet presAssocID="{0F5B3066-540F-4606-ADEC-65EB1C3E9627}" presName="Name0" presStyleCnt="0">
        <dgm:presLayoutVars>
          <dgm:animLvl val="lvl"/>
          <dgm:resizeHandles val="exact"/>
        </dgm:presLayoutVars>
      </dgm:prSet>
      <dgm:spPr/>
      <dgm:t>
        <a:bodyPr/>
        <a:lstStyle/>
        <a:p>
          <a:endParaRPr lang="en-US"/>
        </a:p>
      </dgm:t>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t>
        <a:bodyPr/>
        <a:lstStyle/>
        <a:p>
          <a:endParaRPr lang="en-US"/>
        </a:p>
      </dgm:t>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t>
        <a:bodyPr/>
        <a:lstStyle/>
        <a:p>
          <a:endParaRPr lang="en-US"/>
        </a:p>
      </dgm:t>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t>
        <a:bodyPr/>
        <a:lstStyle/>
        <a:p>
          <a:endParaRPr lang="en-US"/>
        </a:p>
      </dgm:t>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t>
        <a:bodyPr/>
        <a:lstStyle/>
        <a:p>
          <a:endParaRPr lang="en-US"/>
        </a:p>
      </dgm:t>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t>
        <a:bodyPr/>
        <a:lstStyle/>
        <a:p>
          <a:endParaRPr lang="en-US"/>
        </a:p>
      </dgm:t>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t>
        <a:bodyPr/>
        <a:lstStyle/>
        <a:p>
          <a:endParaRPr lang="en-US"/>
        </a:p>
      </dgm:t>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t>
        <a:bodyPr/>
        <a:lstStyle/>
        <a:p>
          <a:endParaRPr lang="en-US"/>
        </a:p>
      </dgm:t>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t>
        <a:bodyPr/>
        <a:lstStyle/>
        <a:p>
          <a:endParaRPr lang="en-US"/>
        </a:p>
      </dgm:t>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t>
        <a:bodyPr/>
        <a:lstStyle/>
        <a:p>
          <a:endParaRPr lang="en-US"/>
        </a:p>
      </dgm:t>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t>
        <a:bodyPr/>
        <a:lstStyle/>
        <a:p>
          <a:endParaRPr lang="en-US"/>
        </a:p>
      </dgm:t>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t>
        <a:bodyPr/>
        <a:lstStyle/>
        <a:p>
          <a:endParaRPr lang="en-US"/>
        </a:p>
      </dgm:t>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t>
        <a:bodyPr/>
        <a:lstStyle/>
        <a:p>
          <a:endParaRPr lang="en-US"/>
        </a:p>
      </dgm:t>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t>
        <a:bodyPr/>
        <a:lstStyle/>
        <a:p>
          <a:endParaRPr lang="en-US"/>
        </a:p>
      </dgm:t>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t>
        <a:bodyPr/>
        <a:lstStyle/>
        <a:p>
          <a:endParaRPr lang="en-US"/>
        </a:p>
      </dgm:t>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t>
        <a:bodyPr/>
        <a:lstStyle/>
        <a:p>
          <a:endParaRPr lang="en-US"/>
        </a:p>
      </dgm:t>
    </dgm:pt>
  </dgm:ptLst>
  <dgm:cxnLst>
    <dgm:cxn modelId="{F0FA65E5-FB81-4E7A-9467-65363565F4A0}" srcId="{0F5B3066-540F-4606-ADEC-65EB1C3E9627}" destId="{0F6BA1FB-59E5-4F16-A7B4-1533BB1F09E4}" srcOrd="1" destOrd="0" parTransId="{6A557BB1-C0DD-44CB-8745-CE5481476209}" sibTransId="{7DBF5CB5-29DD-4671-A0F3-981D48571500}"/>
    <dgm:cxn modelId="{8327A44B-5326-4A8B-9B23-A3D3C09A16F3}" srcId="{0F5B3066-540F-4606-ADEC-65EB1C3E9627}" destId="{198ACE8E-34F4-43E6-BB2E-1809B1CC58DC}" srcOrd="0" destOrd="0" parTransId="{49F555B2-B165-4CB6-8578-DF4BCD791ABF}" sibTransId="{C54063C4-24CD-4834-9424-53756AE38C6B}"/>
    <dgm:cxn modelId="{EC143BBE-149C-4B2B-96B6-7B3C8595B821}" type="presOf" srcId="{1D096F01-AEA8-401D-8348-98E9A81F3CE0}" destId="{74E21D92-0946-4075-ABB7-F58F125D081F}" srcOrd="1" destOrd="0" presId="urn:microsoft.com/office/officeart/2016/7/layout/BasicLinearProcessNumbered#1"/>
    <dgm:cxn modelId="{8CB3EED4-728A-4D4F-ACB4-5DD629623D8A}" type="presOf" srcId="{198ACE8E-34F4-43E6-BB2E-1809B1CC58DC}" destId="{1636F17A-F9E0-460B-890B-A46A6E583FD1}" srcOrd="1" destOrd="0" presId="urn:microsoft.com/office/officeart/2016/7/layout/BasicLinearProcessNumbered#1"/>
    <dgm:cxn modelId="{10EAB407-DDBC-4E09-A41B-36376F2BB005}" type="presOf" srcId="{32E76676-0672-4988-9FB1-308093FF8D5C}" destId="{06772805-3643-43C2-9C80-F43268C57C20}"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058D75E7-8E09-41CE-ADFC-EEAD1556353B}" srcId="{0F5B3066-540F-4606-ADEC-65EB1C3E9627}" destId="{DE16CBB4-D3F4-44AD-8379-3A5D78B889D5}" srcOrd="3" destOrd="0" parTransId="{917142D8-7514-46BB-B61D-8633F0189C31}" sibTransId="{C2728830-9A00-4764-A9F1-670DDF9E57B3}"/>
    <dgm:cxn modelId="{7B7DC85A-1097-4B13-A457-5376A39A58E2}" type="presOf" srcId="{F7B81412-5EAE-488C-9259-0FA0EB0F090B}" destId="{80C8596E-ABE7-41A1-8A35-72244067CF90}" srcOrd="1"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EF38696C-3284-4D81-8B6A-406B0A4B5478}" type="presOf" srcId="{DE16CBB4-D3F4-44AD-8379-3A5D78B889D5}" destId="{549A837B-0FA3-4970-A9F9-3BD236350D3D}" srcOrd="0"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47EB913-8831-49CC-ABE6-AB555FA6F993}" type="presOf" srcId="{6088456C-4B73-4948-985C-DD954DEF44EF}" destId="{4104A2F1-FB99-4C42-8067-46B8EEEC9610}" srcOrd="0" destOrd="0" presId="urn:microsoft.com/office/officeart/2016/7/layout/BasicLinearProcessNumbered#1"/>
    <dgm:cxn modelId="{FD2381C0-DA6F-4859-90D6-313730044E7C}" srcId="{0F5B3066-540F-4606-ADEC-65EB1C3E9627}" destId="{1D096F01-AEA8-401D-8348-98E9A81F3CE0}" srcOrd="2" destOrd="0" parTransId="{AB9DA1CE-0370-48BB-8362-3A4CBF7FFB29}" sibTransId="{6088456C-4B73-4948-985C-DD954DEF44EF}"/>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3A0FCC-FF9A-4907-B52A-E05B95B353B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24F4B00-D915-4ABD-A1C9-1B16F98EA077}">
      <dgm:prSet custT="1"/>
      <dgm:spPr>
        <a:solidFill>
          <a:schemeClr val="accent1">
            <a:lumMod val="75000"/>
          </a:schemeClr>
        </a:solidFill>
      </dgm:spPr>
      <dgm:t>
        <a:bodyPr/>
        <a:lstStyle/>
        <a:p>
          <a:r>
            <a:rPr lang="en-US" sz="1600" b="0" i="0" dirty="0"/>
            <a:t>“dress in good taste”</a:t>
          </a:r>
          <a:endParaRPr lang="en-US" sz="1600" dirty="0"/>
        </a:p>
      </dgm:t>
    </dgm:pt>
    <dgm:pt modelId="{7391E06D-89B9-4B32-B52E-111160043B8F}" type="parTrans" cxnId="{F87B7A56-5D50-44FC-B107-7B3E20A40BBD}">
      <dgm:prSet/>
      <dgm:spPr/>
      <dgm:t>
        <a:bodyPr/>
        <a:lstStyle/>
        <a:p>
          <a:endParaRPr lang="en-US"/>
        </a:p>
      </dgm:t>
    </dgm:pt>
    <dgm:pt modelId="{B28C0B88-4F10-4926-B2A5-B794232117C0}" type="sibTrans" cxnId="{F87B7A56-5D50-44FC-B107-7B3E20A40BBD}">
      <dgm:prSet/>
      <dgm:spPr/>
      <dgm:t>
        <a:bodyPr/>
        <a:lstStyle/>
        <a:p>
          <a:endParaRPr lang="en-US"/>
        </a:p>
      </dgm:t>
    </dgm:pt>
    <dgm:pt modelId="{6CC11BB1-55BD-4810-9D3D-AFF21F69A462}">
      <dgm:prSet custT="1"/>
      <dgm:spPr/>
      <dgm:t>
        <a:bodyPr/>
        <a:lstStyle/>
        <a:p>
          <a:r>
            <a:rPr lang="en-US" sz="1600" b="0" i="0" dirty="0"/>
            <a:t>  “no baggy pants”</a:t>
          </a:r>
          <a:endParaRPr lang="en-US" sz="1600" dirty="0"/>
        </a:p>
      </dgm:t>
    </dgm:pt>
    <dgm:pt modelId="{5A4F8801-39F1-4C46-9EBE-9A550828A330}" type="parTrans" cxnId="{4CF11D69-A123-4F56-84E8-C62F7E8E02F1}">
      <dgm:prSet/>
      <dgm:spPr/>
      <dgm:t>
        <a:bodyPr/>
        <a:lstStyle/>
        <a:p>
          <a:endParaRPr lang="en-US"/>
        </a:p>
      </dgm:t>
    </dgm:pt>
    <dgm:pt modelId="{3B1DF30F-2E1B-45DC-925C-743BDC2A32D9}" type="sibTrans" cxnId="{4CF11D69-A123-4F56-84E8-C62F7E8E02F1}">
      <dgm:prSet/>
      <dgm:spPr/>
      <dgm:t>
        <a:bodyPr/>
        <a:lstStyle/>
        <a:p>
          <a:endParaRPr lang="en-US"/>
        </a:p>
      </dgm:t>
    </dgm:pt>
    <dgm:pt modelId="{BCB58715-8F12-4563-9324-7E8E66AD2807}">
      <dgm:prSet custT="1"/>
      <dgm:spPr/>
      <dgm:t>
        <a:bodyPr/>
        <a:lstStyle/>
        <a:p>
          <a:r>
            <a:rPr lang="en-US" sz="1600" dirty="0"/>
            <a:t>“no short shorts or skirts”</a:t>
          </a:r>
        </a:p>
      </dgm:t>
    </dgm:pt>
    <dgm:pt modelId="{6A3582B4-B95E-49CE-A870-6B788FCA5154}" type="parTrans" cxnId="{D2D1F251-6170-4E0E-AD72-625BABCB9199}">
      <dgm:prSet/>
      <dgm:spPr/>
      <dgm:t>
        <a:bodyPr/>
        <a:lstStyle/>
        <a:p>
          <a:endParaRPr lang="en-US"/>
        </a:p>
      </dgm:t>
    </dgm:pt>
    <dgm:pt modelId="{7F1EE745-6CF4-4810-9726-64FA4EEDAACE}" type="sibTrans" cxnId="{D2D1F251-6170-4E0E-AD72-625BABCB9199}">
      <dgm:prSet/>
      <dgm:spPr/>
      <dgm:t>
        <a:bodyPr/>
        <a:lstStyle/>
        <a:p>
          <a:endParaRPr lang="en-US"/>
        </a:p>
      </dgm:t>
    </dgm:pt>
    <dgm:pt modelId="{26063C61-68F8-4EA3-BA8C-9ECA51628463}">
      <dgm:prSet custT="1"/>
      <dgm:spPr/>
      <dgm:t>
        <a:bodyPr/>
        <a:lstStyle/>
        <a:p>
          <a:r>
            <a:rPr lang="en-US" sz="1600" b="0" i="0" dirty="0"/>
            <a:t>“no tight/revealing clothing”</a:t>
          </a:r>
          <a:endParaRPr lang="en-US" sz="1600" dirty="0"/>
        </a:p>
      </dgm:t>
    </dgm:pt>
    <dgm:pt modelId="{B6DF1136-97A1-4B30-9CFE-5DDE44EC6A78}" type="parTrans" cxnId="{2D132CF0-D24F-44E9-8CD8-35C09FC81787}">
      <dgm:prSet/>
      <dgm:spPr/>
      <dgm:t>
        <a:bodyPr/>
        <a:lstStyle/>
        <a:p>
          <a:endParaRPr lang="en-US"/>
        </a:p>
      </dgm:t>
    </dgm:pt>
    <dgm:pt modelId="{43AD7571-CED1-40E3-8B6A-8545A7BCEFDA}" type="sibTrans" cxnId="{2D132CF0-D24F-44E9-8CD8-35C09FC81787}">
      <dgm:prSet/>
      <dgm:spPr/>
      <dgm:t>
        <a:bodyPr/>
        <a:lstStyle/>
        <a:p>
          <a:endParaRPr lang="en-US"/>
        </a:p>
      </dgm:t>
    </dgm:pt>
    <dgm:pt modelId="{B75020B3-B1ED-4159-AC07-D89DE2985946}">
      <dgm:prSet custT="1"/>
      <dgm:spPr/>
      <dgm:t>
        <a:bodyPr/>
        <a:lstStyle/>
        <a:p>
          <a:r>
            <a:rPr lang="en-US" sz="1600" b="0" i="0" dirty="0"/>
            <a:t>“no ‘extreme</a:t>
          </a:r>
          <a:r>
            <a:rPr lang="en-US" sz="1600" dirty="0"/>
            <a:t>’</a:t>
          </a:r>
          <a:r>
            <a:rPr lang="en-US" sz="1600" b="0" i="0" dirty="0"/>
            <a:t> hairstyles or colors”</a:t>
          </a:r>
          <a:endParaRPr lang="en-US" sz="1600" dirty="0"/>
        </a:p>
      </dgm:t>
    </dgm:pt>
    <dgm:pt modelId="{46B50903-4626-4DD2-90BF-09F2F2ADDBCE}" type="parTrans" cxnId="{A1B0AEA5-7048-4320-8BC9-328F6554206C}">
      <dgm:prSet/>
      <dgm:spPr/>
      <dgm:t>
        <a:bodyPr/>
        <a:lstStyle/>
        <a:p>
          <a:endParaRPr lang="en-US"/>
        </a:p>
      </dgm:t>
    </dgm:pt>
    <dgm:pt modelId="{DC3CF769-F6BF-496B-B0CA-DFAED8026E7A}" type="sibTrans" cxnId="{A1B0AEA5-7048-4320-8BC9-328F6554206C}">
      <dgm:prSet/>
      <dgm:spPr/>
      <dgm:t>
        <a:bodyPr/>
        <a:lstStyle/>
        <a:p>
          <a:endParaRPr lang="en-US"/>
        </a:p>
      </dgm:t>
    </dgm:pt>
    <dgm:pt modelId="{7AB7DB09-9032-4F67-8267-2135B030718F}">
      <dgm:prSet custT="1"/>
      <dgm:spPr/>
      <dgm:t>
        <a:bodyPr/>
        <a:lstStyle/>
        <a:p>
          <a:r>
            <a:rPr lang="en-US" sz="1600" dirty="0"/>
            <a:t>“all shirts must be tucked in</a:t>
          </a:r>
        </a:p>
      </dgm:t>
    </dgm:pt>
    <dgm:pt modelId="{8378F12F-DE3B-4456-B540-352F9B146DB5}" type="parTrans" cxnId="{3C9FDDF5-DB07-465A-9C62-B814A33525A8}">
      <dgm:prSet/>
      <dgm:spPr/>
      <dgm:t>
        <a:bodyPr/>
        <a:lstStyle/>
        <a:p>
          <a:endParaRPr lang="en-US"/>
        </a:p>
      </dgm:t>
    </dgm:pt>
    <dgm:pt modelId="{D5CA9328-D9C5-4BE8-B91C-43A80790FB62}" type="sibTrans" cxnId="{3C9FDDF5-DB07-465A-9C62-B814A33525A8}">
      <dgm:prSet/>
      <dgm:spPr/>
      <dgm:t>
        <a:bodyPr/>
        <a:lstStyle/>
        <a:p>
          <a:endParaRPr lang="en-US"/>
        </a:p>
      </dgm:t>
    </dgm:pt>
    <dgm:pt modelId="{FB8FED28-7E3F-4178-9DE8-76631BF19618}">
      <dgm:prSet custT="1"/>
      <dgm:spPr>
        <a:solidFill>
          <a:schemeClr val="accent2"/>
        </a:solidFill>
      </dgm:spPr>
      <dgm:t>
        <a:bodyPr/>
        <a:lstStyle/>
        <a:p>
          <a:r>
            <a:rPr lang="en-US" sz="1600" dirty="0"/>
            <a:t>“hair should be clean and neatly groomed” </a:t>
          </a:r>
        </a:p>
      </dgm:t>
    </dgm:pt>
    <dgm:pt modelId="{6ED0FB57-2525-43DD-8E6A-545DBE2908B0}" type="parTrans" cxnId="{DCAB34D2-BDC1-4260-8A52-CD4A5D109402}">
      <dgm:prSet/>
      <dgm:spPr/>
      <dgm:t>
        <a:bodyPr/>
        <a:lstStyle/>
        <a:p>
          <a:endParaRPr lang="en-US"/>
        </a:p>
      </dgm:t>
    </dgm:pt>
    <dgm:pt modelId="{9D005EA6-AACE-4163-A9EE-147DC81D1D16}" type="sibTrans" cxnId="{DCAB34D2-BDC1-4260-8A52-CD4A5D109402}">
      <dgm:prSet/>
      <dgm:spPr/>
      <dgm:t>
        <a:bodyPr/>
        <a:lstStyle/>
        <a:p>
          <a:endParaRPr lang="en-US"/>
        </a:p>
      </dgm:t>
    </dgm:pt>
    <dgm:pt modelId="{490F1B44-B543-48FF-BA3E-7EF3A7BFC3E3}">
      <dgm:prSet custT="1"/>
      <dgm:spPr/>
      <dgm:t>
        <a:bodyPr/>
        <a:lstStyle/>
        <a:p>
          <a:r>
            <a:rPr lang="en-US" sz="1600" dirty="0"/>
            <a:t>“no shirts which expose cleavage”</a:t>
          </a:r>
        </a:p>
      </dgm:t>
    </dgm:pt>
    <dgm:pt modelId="{C2D389D7-7C3F-488F-B024-882F56A2EA9A}" type="parTrans" cxnId="{80BC89ED-FA13-4C0F-A8E9-153AF4891044}">
      <dgm:prSet/>
      <dgm:spPr/>
      <dgm:t>
        <a:bodyPr/>
        <a:lstStyle/>
        <a:p>
          <a:endParaRPr lang="en-US"/>
        </a:p>
      </dgm:t>
    </dgm:pt>
    <dgm:pt modelId="{5C620502-CA14-4C76-BB54-29BB71D8317D}" type="sibTrans" cxnId="{80BC89ED-FA13-4C0F-A8E9-153AF4891044}">
      <dgm:prSet/>
      <dgm:spPr/>
      <dgm:t>
        <a:bodyPr/>
        <a:lstStyle/>
        <a:p>
          <a:endParaRPr lang="en-US"/>
        </a:p>
      </dgm:t>
    </dgm:pt>
    <dgm:pt modelId="{CE80CF76-F7B7-463C-ACC5-7A3C009E66B2}">
      <dgm:prSet custT="1"/>
      <dgm:spPr/>
      <dgm:t>
        <a:bodyPr/>
        <a:lstStyle/>
        <a:p>
          <a:r>
            <a:rPr lang="en-US" sz="1400" b="0" i="0" dirty="0"/>
            <a:t>“students dressed in uniform are better perceived by teachers and peers”</a:t>
          </a:r>
          <a:endParaRPr lang="en-US" sz="1400" dirty="0"/>
        </a:p>
      </dgm:t>
    </dgm:pt>
    <dgm:pt modelId="{EE1A00C0-D2D5-449E-9404-EEE04F29BE67}" type="parTrans" cxnId="{DB5BB86B-0C51-4A58-A83E-80294BE23111}">
      <dgm:prSet/>
      <dgm:spPr/>
      <dgm:t>
        <a:bodyPr/>
        <a:lstStyle/>
        <a:p>
          <a:endParaRPr lang="en-US"/>
        </a:p>
      </dgm:t>
    </dgm:pt>
    <dgm:pt modelId="{C1792263-F91E-43C4-AD88-D0F89A400294}" type="sibTrans" cxnId="{DB5BB86B-0C51-4A58-A83E-80294BE23111}">
      <dgm:prSet/>
      <dgm:spPr/>
      <dgm:t>
        <a:bodyPr/>
        <a:lstStyle/>
        <a:p>
          <a:endParaRPr lang="en-US"/>
        </a:p>
      </dgm:t>
    </dgm:pt>
    <dgm:pt modelId="{C6794B2D-EC04-42FB-8E12-DD7D3F6B0E16}">
      <dgm:prSet custT="1"/>
      <dgm:spPr/>
      <dgm:t>
        <a:bodyPr/>
        <a:lstStyle/>
        <a:p>
          <a:r>
            <a:rPr lang="en-US" sz="1600" b="0" i="0" dirty="0"/>
            <a:t>“no activewear”                         </a:t>
          </a:r>
          <a:endParaRPr lang="en-US" sz="1600" dirty="0"/>
        </a:p>
      </dgm:t>
    </dgm:pt>
    <dgm:pt modelId="{F3CEEB8C-8B69-46C7-BCC4-1B69E72A74FB}" type="parTrans" cxnId="{09F03250-F060-406A-A1FA-F0E52ED2DAE1}">
      <dgm:prSet/>
      <dgm:spPr/>
      <dgm:t>
        <a:bodyPr/>
        <a:lstStyle/>
        <a:p>
          <a:endParaRPr lang="en-US"/>
        </a:p>
      </dgm:t>
    </dgm:pt>
    <dgm:pt modelId="{D0B1D4E9-F7E6-4CEA-A2BA-BDCC990ABD48}" type="sibTrans" cxnId="{09F03250-F060-406A-A1FA-F0E52ED2DAE1}">
      <dgm:prSet/>
      <dgm:spPr/>
      <dgm:t>
        <a:bodyPr/>
        <a:lstStyle/>
        <a:p>
          <a:endParaRPr lang="en-US"/>
        </a:p>
      </dgm:t>
    </dgm:pt>
    <dgm:pt modelId="{426CEA80-B597-4900-9261-98FD43C12D54}">
      <dgm:prSet custT="1"/>
      <dgm:spPr/>
      <dgm:t>
        <a:bodyPr/>
        <a:lstStyle/>
        <a:p>
          <a:r>
            <a:rPr lang="en-US" sz="1600" b="0" i="0" dirty="0"/>
            <a:t>“no sweatpants”</a:t>
          </a:r>
          <a:endParaRPr lang="en-US" sz="1600" dirty="0"/>
        </a:p>
      </dgm:t>
    </dgm:pt>
    <dgm:pt modelId="{855F3523-44FD-497A-A123-A4BFB1A71740}" type="parTrans" cxnId="{9BF8A6FF-7B5B-4084-B78A-4048CD66A5B4}">
      <dgm:prSet/>
      <dgm:spPr/>
      <dgm:t>
        <a:bodyPr/>
        <a:lstStyle/>
        <a:p>
          <a:endParaRPr lang="en-US"/>
        </a:p>
      </dgm:t>
    </dgm:pt>
    <dgm:pt modelId="{61D28AF9-B937-4471-A493-3083969DE137}" type="sibTrans" cxnId="{9BF8A6FF-7B5B-4084-B78A-4048CD66A5B4}">
      <dgm:prSet/>
      <dgm:spPr/>
      <dgm:t>
        <a:bodyPr/>
        <a:lstStyle/>
        <a:p>
          <a:endParaRPr lang="en-US"/>
        </a:p>
      </dgm:t>
    </dgm:pt>
    <dgm:pt modelId="{0147B490-51D9-4488-8314-CA257B8A7F22}">
      <dgm:prSet custT="1"/>
      <dgm:spPr>
        <a:solidFill>
          <a:schemeClr val="accent2"/>
        </a:solidFill>
      </dgm:spPr>
      <dgm:t>
        <a:bodyPr/>
        <a:lstStyle/>
        <a:p>
          <a:r>
            <a:rPr lang="en-US" sz="1600" dirty="0"/>
            <a:t>“no spaghetti straps”</a:t>
          </a:r>
        </a:p>
      </dgm:t>
    </dgm:pt>
    <dgm:pt modelId="{DC873E92-F4FD-45EA-BE9D-4B05B8080B59}" type="parTrans" cxnId="{1244FBF2-903C-45E6-AF1C-7520D10526F6}">
      <dgm:prSet/>
      <dgm:spPr/>
      <dgm:t>
        <a:bodyPr/>
        <a:lstStyle/>
        <a:p>
          <a:endParaRPr lang="en-US"/>
        </a:p>
      </dgm:t>
    </dgm:pt>
    <dgm:pt modelId="{51AE1EBC-78C3-4825-989C-AD1E41A34918}" type="sibTrans" cxnId="{1244FBF2-903C-45E6-AF1C-7520D10526F6}">
      <dgm:prSet/>
      <dgm:spPr/>
      <dgm:t>
        <a:bodyPr/>
        <a:lstStyle/>
        <a:p>
          <a:endParaRPr lang="en-US"/>
        </a:p>
      </dgm:t>
    </dgm:pt>
    <dgm:pt modelId="{3E3DEBB8-E3E0-4310-BCDC-FF729B1B5838}">
      <dgm:prSet custT="1"/>
      <dgm:spPr/>
      <dgm:t>
        <a:bodyPr/>
        <a:lstStyle/>
        <a:p>
          <a:r>
            <a:rPr lang="en-US" sz="1600" dirty="0"/>
            <a:t>“no tube tops”</a:t>
          </a:r>
        </a:p>
      </dgm:t>
    </dgm:pt>
    <dgm:pt modelId="{C8AABFFD-2E36-459A-A065-2923AFDC2BC1}" type="parTrans" cxnId="{1FA71DE6-9C60-43F7-BD68-7B70126A2FF9}">
      <dgm:prSet/>
      <dgm:spPr/>
      <dgm:t>
        <a:bodyPr/>
        <a:lstStyle/>
        <a:p>
          <a:endParaRPr lang="en-US"/>
        </a:p>
      </dgm:t>
    </dgm:pt>
    <dgm:pt modelId="{E4018966-AD92-4172-8732-65D6AF3D10E1}" type="sibTrans" cxnId="{1FA71DE6-9C60-43F7-BD68-7B70126A2FF9}">
      <dgm:prSet/>
      <dgm:spPr/>
      <dgm:t>
        <a:bodyPr/>
        <a:lstStyle/>
        <a:p>
          <a:endParaRPr lang="en-US"/>
        </a:p>
      </dgm:t>
    </dgm:pt>
    <dgm:pt modelId="{25F02B19-F9CC-4636-B5A8-3336EF377557}">
      <dgm:prSet custT="1"/>
      <dgm:spPr/>
      <dgm:t>
        <a:bodyPr/>
        <a:lstStyle/>
        <a:p>
          <a:r>
            <a:rPr lang="en-US" sz="1600" dirty="0"/>
            <a:t>“no dresses”</a:t>
          </a:r>
        </a:p>
      </dgm:t>
    </dgm:pt>
    <dgm:pt modelId="{333418BA-C587-4DFE-A40A-94C1FCB1A455}" type="parTrans" cxnId="{257424DF-2E17-43A9-9F4C-B0F3077B1FB7}">
      <dgm:prSet/>
      <dgm:spPr/>
      <dgm:t>
        <a:bodyPr/>
        <a:lstStyle/>
        <a:p>
          <a:endParaRPr lang="en-US"/>
        </a:p>
      </dgm:t>
    </dgm:pt>
    <dgm:pt modelId="{B055D97B-AC60-4FE2-90CC-57EFC53A42FA}" type="sibTrans" cxnId="{257424DF-2E17-43A9-9F4C-B0F3077B1FB7}">
      <dgm:prSet/>
      <dgm:spPr/>
      <dgm:t>
        <a:bodyPr/>
        <a:lstStyle/>
        <a:p>
          <a:endParaRPr lang="en-US"/>
        </a:p>
      </dgm:t>
    </dgm:pt>
    <dgm:pt modelId="{A8419266-B737-40EC-B1CD-37BA70074C23}">
      <dgm:prSet custT="1"/>
      <dgm:spPr/>
      <dgm:t>
        <a:bodyPr/>
        <a:lstStyle/>
        <a:p>
          <a:r>
            <a:rPr lang="en-US" sz="1600" dirty="0"/>
            <a:t>“no leggings”</a:t>
          </a:r>
        </a:p>
      </dgm:t>
    </dgm:pt>
    <dgm:pt modelId="{AEDDA32E-BD7E-4A3C-9E60-DEC0E52049DE}" type="parTrans" cxnId="{A42DDECA-3802-4261-957F-885374F2F6C5}">
      <dgm:prSet/>
      <dgm:spPr/>
      <dgm:t>
        <a:bodyPr/>
        <a:lstStyle/>
        <a:p>
          <a:endParaRPr lang="en-US"/>
        </a:p>
      </dgm:t>
    </dgm:pt>
    <dgm:pt modelId="{38F8300E-9839-4170-9867-6479E916CBEA}" type="sibTrans" cxnId="{A42DDECA-3802-4261-957F-885374F2F6C5}">
      <dgm:prSet/>
      <dgm:spPr/>
      <dgm:t>
        <a:bodyPr/>
        <a:lstStyle/>
        <a:p>
          <a:endParaRPr lang="en-US"/>
        </a:p>
      </dgm:t>
    </dgm:pt>
    <dgm:pt modelId="{64EA409F-8525-4D15-907A-A8A23D96ADFC}">
      <dgm:prSet custT="1"/>
      <dgm:spPr>
        <a:solidFill>
          <a:schemeClr val="accent2"/>
        </a:solidFill>
      </dgm:spPr>
      <dgm:t>
        <a:bodyPr/>
        <a:lstStyle/>
        <a:p>
          <a:r>
            <a:rPr lang="en-US" sz="1600" dirty="0"/>
            <a:t>“no joggers”</a:t>
          </a:r>
        </a:p>
      </dgm:t>
    </dgm:pt>
    <dgm:pt modelId="{9E569477-DC50-4E18-AF62-8008E36A0D17}" type="parTrans" cxnId="{7C5187C5-DB85-4385-A17D-3AE8EC8FD85D}">
      <dgm:prSet/>
      <dgm:spPr/>
      <dgm:t>
        <a:bodyPr/>
        <a:lstStyle/>
        <a:p>
          <a:endParaRPr lang="en-US"/>
        </a:p>
      </dgm:t>
    </dgm:pt>
    <dgm:pt modelId="{27BB7279-4573-4604-8723-84ADFDD4AB21}" type="sibTrans" cxnId="{7C5187C5-DB85-4385-A17D-3AE8EC8FD85D}">
      <dgm:prSet/>
      <dgm:spPr/>
      <dgm:t>
        <a:bodyPr/>
        <a:lstStyle/>
        <a:p>
          <a:endParaRPr lang="en-US"/>
        </a:p>
      </dgm:t>
    </dgm:pt>
    <dgm:pt modelId="{15526697-17C8-4C78-A8FA-12C7B64FAEC8}">
      <dgm:prSet custT="1"/>
      <dgm:spPr/>
      <dgm:t>
        <a:bodyPr/>
        <a:lstStyle/>
        <a:p>
          <a:r>
            <a:rPr lang="en-US" sz="1600" b="0" i="0" dirty="0"/>
            <a:t>“no Crocs”</a:t>
          </a:r>
          <a:endParaRPr lang="en-US" sz="1600" dirty="0"/>
        </a:p>
      </dgm:t>
    </dgm:pt>
    <dgm:pt modelId="{97F46E8B-AB35-4867-9749-EF253A28AA6F}" type="parTrans" cxnId="{FB00F38B-5CF5-4C3E-B3FD-B6E1A9485074}">
      <dgm:prSet/>
      <dgm:spPr/>
      <dgm:t>
        <a:bodyPr/>
        <a:lstStyle/>
        <a:p>
          <a:endParaRPr lang="en-US"/>
        </a:p>
      </dgm:t>
    </dgm:pt>
    <dgm:pt modelId="{4F05C5BF-6596-4187-B0A3-ED80F75C0448}" type="sibTrans" cxnId="{FB00F38B-5CF5-4C3E-B3FD-B6E1A9485074}">
      <dgm:prSet/>
      <dgm:spPr/>
      <dgm:t>
        <a:bodyPr/>
        <a:lstStyle/>
        <a:p>
          <a:endParaRPr lang="en-US"/>
        </a:p>
      </dgm:t>
    </dgm:pt>
    <dgm:pt modelId="{5EC92ECF-CFBF-4C4B-9675-6789222A1D57}">
      <dgm:prSet custT="1"/>
      <dgm:spPr/>
      <dgm:t>
        <a:bodyPr/>
        <a:lstStyle/>
        <a:p>
          <a:r>
            <a:rPr lang="en-US" sz="1600" dirty="0"/>
            <a:t>“no hoodies/hooded jackets” </a:t>
          </a:r>
        </a:p>
      </dgm:t>
    </dgm:pt>
    <dgm:pt modelId="{D731AA76-684D-4061-B4C8-F6F6E52A1D5C}" type="parTrans" cxnId="{56F4FD0E-5B3F-42F4-B8B0-F8922587662A}">
      <dgm:prSet/>
      <dgm:spPr/>
      <dgm:t>
        <a:bodyPr/>
        <a:lstStyle/>
        <a:p>
          <a:endParaRPr lang="en-US"/>
        </a:p>
      </dgm:t>
    </dgm:pt>
    <dgm:pt modelId="{2F097DD9-169A-431B-8A21-471EEF7108D3}" type="sibTrans" cxnId="{56F4FD0E-5B3F-42F4-B8B0-F8922587662A}">
      <dgm:prSet/>
      <dgm:spPr/>
      <dgm:t>
        <a:bodyPr/>
        <a:lstStyle/>
        <a:p>
          <a:endParaRPr lang="en-US"/>
        </a:p>
      </dgm:t>
    </dgm:pt>
    <dgm:pt modelId="{B5D6E2CB-B4CF-4E28-8B9A-D0004B8F215C}" type="pres">
      <dgm:prSet presAssocID="{613A0FCC-FF9A-4907-B52A-E05B95B353B1}" presName="diagram" presStyleCnt="0">
        <dgm:presLayoutVars>
          <dgm:dir/>
          <dgm:resizeHandles val="exact"/>
        </dgm:presLayoutVars>
      </dgm:prSet>
      <dgm:spPr/>
      <dgm:t>
        <a:bodyPr/>
        <a:lstStyle/>
        <a:p>
          <a:endParaRPr lang="en-US"/>
        </a:p>
      </dgm:t>
    </dgm:pt>
    <dgm:pt modelId="{8954F2F4-673B-4B38-907E-A836A6B24747}" type="pres">
      <dgm:prSet presAssocID="{024F4B00-D915-4ABD-A1C9-1B16F98EA077}" presName="node" presStyleLbl="node1" presStyleIdx="0" presStyleCnt="18">
        <dgm:presLayoutVars>
          <dgm:bulletEnabled val="1"/>
        </dgm:presLayoutVars>
      </dgm:prSet>
      <dgm:spPr/>
      <dgm:t>
        <a:bodyPr/>
        <a:lstStyle/>
        <a:p>
          <a:endParaRPr lang="en-US"/>
        </a:p>
      </dgm:t>
    </dgm:pt>
    <dgm:pt modelId="{D3FF9BF5-2785-48CD-83CA-943230B19CEA}" type="pres">
      <dgm:prSet presAssocID="{B28C0B88-4F10-4926-B2A5-B794232117C0}" presName="sibTrans" presStyleCnt="0"/>
      <dgm:spPr/>
    </dgm:pt>
    <dgm:pt modelId="{C5E59366-540F-4606-9B52-6C7D6A729DD7}" type="pres">
      <dgm:prSet presAssocID="{6CC11BB1-55BD-4810-9D3D-AFF21F69A462}" presName="node" presStyleLbl="node1" presStyleIdx="1" presStyleCnt="18">
        <dgm:presLayoutVars>
          <dgm:bulletEnabled val="1"/>
        </dgm:presLayoutVars>
      </dgm:prSet>
      <dgm:spPr/>
      <dgm:t>
        <a:bodyPr/>
        <a:lstStyle/>
        <a:p>
          <a:endParaRPr lang="en-US"/>
        </a:p>
      </dgm:t>
    </dgm:pt>
    <dgm:pt modelId="{CC36D5D9-C5DA-4299-8213-51A674267AD7}" type="pres">
      <dgm:prSet presAssocID="{3B1DF30F-2E1B-45DC-925C-743BDC2A32D9}" presName="sibTrans" presStyleCnt="0"/>
      <dgm:spPr/>
    </dgm:pt>
    <dgm:pt modelId="{EF8CF28E-3AF5-4CE7-AB1B-6C5CA0E68FF8}" type="pres">
      <dgm:prSet presAssocID="{426CEA80-B597-4900-9261-98FD43C12D54}" presName="node" presStyleLbl="node1" presStyleIdx="2" presStyleCnt="18">
        <dgm:presLayoutVars>
          <dgm:bulletEnabled val="1"/>
        </dgm:presLayoutVars>
      </dgm:prSet>
      <dgm:spPr/>
      <dgm:t>
        <a:bodyPr/>
        <a:lstStyle/>
        <a:p>
          <a:endParaRPr lang="en-US"/>
        </a:p>
      </dgm:t>
    </dgm:pt>
    <dgm:pt modelId="{C8D910D7-8751-414A-8AAA-C98BB8C6976C}" type="pres">
      <dgm:prSet presAssocID="{61D28AF9-B937-4471-A493-3083969DE137}" presName="sibTrans" presStyleCnt="0"/>
      <dgm:spPr/>
    </dgm:pt>
    <dgm:pt modelId="{C5F0369F-3E92-4770-BD8A-E2927AB369A2}" type="pres">
      <dgm:prSet presAssocID="{C6794B2D-EC04-42FB-8E12-DD7D3F6B0E16}" presName="node" presStyleLbl="node1" presStyleIdx="3" presStyleCnt="18">
        <dgm:presLayoutVars>
          <dgm:bulletEnabled val="1"/>
        </dgm:presLayoutVars>
      </dgm:prSet>
      <dgm:spPr/>
      <dgm:t>
        <a:bodyPr/>
        <a:lstStyle/>
        <a:p>
          <a:endParaRPr lang="en-US"/>
        </a:p>
      </dgm:t>
    </dgm:pt>
    <dgm:pt modelId="{1C2CDC92-9C6D-456D-9B8B-0D21E3AD6E61}" type="pres">
      <dgm:prSet presAssocID="{D0B1D4E9-F7E6-4CEA-A2BA-BDCC990ABD48}" presName="sibTrans" presStyleCnt="0"/>
      <dgm:spPr/>
    </dgm:pt>
    <dgm:pt modelId="{36610246-A830-4E95-B444-026FCA04839A}" type="pres">
      <dgm:prSet presAssocID="{BCB58715-8F12-4563-9324-7E8E66AD2807}" presName="node" presStyleLbl="node1" presStyleIdx="4" presStyleCnt="18">
        <dgm:presLayoutVars>
          <dgm:bulletEnabled val="1"/>
        </dgm:presLayoutVars>
      </dgm:prSet>
      <dgm:spPr/>
      <dgm:t>
        <a:bodyPr/>
        <a:lstStyle/>
        <a:p>
          <a:endParaRPr lang="en-US"/>
        </a:p>
      </dgm:t>
    </dgm:pt>
    <dgm:pt modelId="{33F29EC2-E86E-4FA8-B7CA-62B4B632D839}" type="pres">
      <dgm:prSet presAssocID="{7F1EE745-6CF4-4810-9726-64FA4EEDAACE}" presName="sibTrans" presStyleCnt="0"/>
      <dgm:spPr/>
    </dgm:pt>
    <dgm:pt modelId="{10808F23-8652-498C-A846-C0D040FFBCAC}" type="pres">
      <dgm:prSet presAssocID="{0147B490-51D9-4488-8314-CA257B8A7F22}" presName="node" presStyleLbl="node1" presStyleIdx="5" presStyleCnt="18">
        <dgm:presLayoutVars>
          <dgm:bulletEnabled val="1"/>
        </dgm:presLayoutVars>
      </dgm:prSet>
      <dgm:spPr/>
      <dgm:t>
        <a:bodyPr/>
        <a:lstStyle/>
        <a:p>
          <a:endParaRPr lang="en-US"/>
        </a:p>
      </dgm:t>
    </dgm:pt>
    <dgm:pt modelId="{94559D67-C1F0-499B-9D19-AEB03430C0A7}" type="pres">
      <dgm:prSet presAssocID="{51AE1EBC-78C3-4825-989C-AD1E41A34918}" presName="sibTrans" presStyleCnt="0"/>
      <dgm:spPr/>
    </dgm:pt>
    <dgm:pt modelId="{FD789437-B5E4-4059-9F71-0255A9234F43}" type="pres">
      <dgm:prSet presAssocID="{3E3DEBB8-E3E0-4310-BCDC-FF729B1B5838}" presName="node" presStyleLbl="node1" presStyleIdx="6" presStyleCnt="18">
        <dgm:presLayoutVars>
          <dgm:bulletEnabled val="1"/>
        </dgm:presLayoutVars>
      </dgm:prSet>
      <dgm:spPr/>
      <dgm:t>
        <a:bodyPr/>
        <a:lstStyle/>
        <a:p>
          <a:endParaRPr lang="en-US"/>
        </a:p>
      </dgm:t>
    </dgm:pt>
    <dgm:pt modelId="{ACA90DEB-4A4C-4B07-840B-C361BF435A27}" type="pres">
      <dgm:prSet presAssocID="{E4018966-AD92-4172-8732-65D6AF3D10E1}" presName="sibTrans" presStyleCnt="0"/>
      <dgm:spPr/>
    </dgm:pt>
    <dgm:pt modelId="{D9E7BC56-FE7C-4D76-B4B1-DD1DF0978F71}" type="pres">
      <dgm:prSet presAssocID="{25F02B19-F9CC-4636-B5A8-3336EF377557}" presName="node" presStyleLbl="node1" presStyleIdx="7" presStyleCnt="18">
        <dgm:presLayoutVars>
          <dgm:bulletEnabled val="1"/>
        </dgm:presLayoutVars>
      </dgm:prSet>
      <dgm:spPr/>
      <dgm:t>
        <a:bodyPr/>
        <a:lstStyle/>
        <a:p>
          <a:endParaRPr lang="en-US"/>
        </a:p>
      </dgm:t>
    </dgm:pt>
    <dgm:pt modelId="{F686B2D2-AF40-45BC-9027-8354D4795D6C}" type="pres">
      <dgm:prSet presAssocID="{B055D97B-AC60-4FE2-90CC-57EFC53A42FA}" presName="sibTrans" presStyleCnt="0"/>
      <dgm:spPr/>
    </dgm:pt>
    <dgm:pt modelId="{69A05EFF-9BBD-49FF-A6E3-45D5E7BDA310}" type="pres">
      <dgm:prSet presAssocID="{26063C61-68F8-4EA3-BA8C-9ECA51628463}" presName="node" presStyleLbl="node1" presStyleIdx="8" presStyleCnt="18">
        <dgm:presLayoutVars>
          <dgm:bulletEnabled val="1"/>
        </dgm:presLayoutVars>
      </dgm:prSet>
      <dgm:spPr/>
      <dgm:t>
        <a:bodyPr/>
        <a:lstStyle/>
        <a:p>
          <a:endParaRPr lang="en-US"/>
        </a:p>
      </dgm:t>
    </dgm:pt>
    <dgm:pt modelId="{3F89EAE2-0878-4291-A482-7F97354F39DB}" type="pres">
      <dgm:prSet presAssocID="{43AD7571-CED1-40E3-8B6A-8545A7BCEFDA}" presName="sibTrans" presStyleCnt="0"/>
      <dgm:spPr/>
    </dgm:pt>
    <dgm:pt modelId="{3843EF2B-4C9D-47F3-AAAC-D7DEA318E1E6}" type="pres">
      <dgm:prSet presAssocID="{A8419266-B737-40EC-B1CD-37BA70074C23}" presName="node" presStyleLbl="node1" presStyleIdx="9" presStyleCnt="18">
        <dgm:presLayoutVars>
          <dgm:bulletEnabled val="1"/>
        </dgm:presLayoutVars>
      </dgm:prSet>
      <dgm:spPr/>
      <dgm:t>
        <a:bodyPr/>
        <a:lstStyle/>
        <a:p>
          <a:endParaRPr lang="en-US"/>
        </a:p>
      </dgm:t>
    </dgm:pt>
    <dgm:pt modelId="{C92CF24B-666C-4211-A350-D4B893F48EA9}" type="pres">
      <dgm:prSet presAssocID="{38F8300E-9839-4170-9867-6479E916CBEA}" presName="sibTrans" presStyleCnt="0"/>
      <dgm:spPr/>
    </dgm:pt>
    <dgm:pt modelId="{56ED5116-483D-4D76-9A45-3AD8AC2E1588}" type="pres">
      <dgm:prSet presAssocID="{64EA409F-8525-4D15-907A-A8A23D96ADFC}" presName="node" presStyleLbl="node1" presStyleIdx="10" presStyleCnt="18">
        <dgm:presLayoutVars>
          <dgm:bulletEnabled val="1"/>
        </dgm:presLayoutVars>
      </dgm:prSet>
      <dgm:spPr/>
      <dgm:t>
        <a:bodyPr/>
        <a:lstStyle/>
        <a:p>
          <a:endParaRPr lang="en-US"/>
        </a:p>
      </dgm:t>
    </dgm:pt>
    <dgm:pt modelId="{1ACEE882-6BF3-4B54-8453-59FA05807EC1}" type="pres">
      <dgm:prSet presAssocID="{27BB7279-4573-4604-8723-84ADFDD4AB21}" presName="sibTrans" presStyleCnt="0"/>
      <dgm:spPr/>
    </dgm:pt>
    <dgm:pt modelId="{BEA658B7-F234-4A9C-9039-AD41C180B408}" type="pres">
      <dgm:prSet presAssocID="{B75020B3-B1ED-4159-AC07-D89DE2985946}" presName="node" presStyleLbl="node1" presStyleIdx="11" presStyleCnt="18">
        <dgm:presLayoutVars>
          <dgm:bulletEnabled val="1"/>
        </dgm:presLayoutVars>
      </dgm:prSet>
      <dgm:spPr/>
      <dgm:t>
        <a:bodyPr/>
        <a:lstStyle/>
        <a:p>
          <a:endParaRPr lang="en-US"/>
        </a:p>
      </dgm:t>
    </dgm:pt>
    <dgm:pt modelId="{5DE446BB-8D41-4A2C-8650-F040D534CFE8}" type="pres">
      <dgm:prSet presAssocID="{DC3CF769-F6BF-496B-B0CA-DFAED8026E7A}" presName="sibTrans" presStyleCnt="0"/>
      <dgm:spPr/>
    </dgm:pt>
    <dgm:pt modelId="{75012C0B-D7D0-4716-B158-E4482D673A47}" type="pres">
      <dgm:prSet presAssocID="{15526697-17C8-4C78-A8FA-12C7B64FAEC8}" presName="node" presStyleLbl="node1" presStyleIdx="12" presStyleCnt="18">
        <dgm:presLayoutVars>
          <dgm:bulletEnabled val="1"/>
        </dgm:presLayoutVars>
      </dgm:prSet>
      <dgm:spPr/>
      <dgm:t>
        <a:bodyPr/>
        <a:lstStyle/>
        <a:p>
          <a:endParaRPr lang="en-US"/>
        </a:p>
      </dgm:t>
    </dgm:pt>
    <dgm:pt modelId="{77AFB2D4-3FF3-47C0-8495-38508A05E192}" type="pres">
      <dgm:prSet presAssocID="{4F05C5BF-6596-4187-B0A3-ED80F75C0448}" presName="sibTrans" presStyleCnt="0"/>
      <dgm:spPr/>
    </dgm:pt>
    <dgm:pt modelId="{C325209B-4657-4377-BB76-5A43E435611A}" type="pres">
      <dgm:prSet presAssocID="{7AB7DB09-9032-4F67-8267-2135B030718F}" presName="node" presStyleLbl="node1" presStyleIdx="13" presStyleCnt="18">
        <dgm:presLayoutVars>
          <dgm:bulletEnabled val="1"/>
        </dgm:presLayoutVars>
      </dgm:prSet>
      <dgm:spPr/>
      <dgm:t>
        <a:bodyPr/>
        <a:lstStyle/>
        <a:p>
          <a:endParaRPr lang="en-US"/>
        </a:p>
      </dgm:t>
    </dgm:pt>
    <dgm:pt modelId="{9BC06DA8-B98A-4502-ACE6-2CDB65049C92}" type="pres">
      <dgm:prSet presAssocID="{D5CA9328-D9C5-4BE8-B91C-43A80790FB62}" presName="sibTrans" presStyleCnt="0"/>
      <dgm:spPr/>
    </dgm:pt>
    <dgm:pt modelId="{C2C1C5F8-8815-4187-9B77-69E1ADA37301}" type="pres">
      <dgm:prSet presAssocID="{5EC92ECF-CFBF-4C4B-9675-6789222A1D57}" presName="node" presStyleLbl="node1" presStyleIdx="14" presStyleCnt="18">
        <dgm:presLayoutVars>
          <dgm:bulletEnabled val="1"/>
        </dgm:presLayoutVars>
      </dgm:prSet>
      <dgm:spPr/>
      <dgm:t>
        <a:bodyPr/>
        <a:lstStyle/>
        <a:p>
          <a:endParaRPr lang="en-US"/>
        </a:p>
      </dgm:t>
    </dgm:pt>
    <dgm:pt modelId="{5AE065D0-B7CC-4239-8374-A4213152E78C}" type="pres">
      <dgm:prSet presAssocID="{2F097DD9-169A-431B-8A21-471EEF7108D3}" presName="sibTrans" presStyleCnt="0"/>
      <dgm:spPr/>
    </dgm:pt>
    <dgm:pt modelId="{09EC943A-A955-424A-80AF-E1DC4C576AAE}" type="pres">
      <dgm:prSet presAssocID="{FB8FED28-7E3F-4178-9DE8-76631BF19618}" presName="node" presStyleLbl="node1" presStyleIdx="15" presStyleCnt="18">
        <dgm:presLayoutVars>
          <dgm:bulletEnabled val="1"/>
        </dgm:presLayoutVars>
      </dgm:prSet>
      <dgm:spPr/>
      <dgm:t>
        <a:bodyPr/>
        <a:lstStyle/>
        <a:p>
          <a:endParaRPr lang="en-US"/>
        </a:p>
      </dgm:t>
    </dgm:pt>
    <dgm:pt modelId="{A74DA215-9412-4BF3-8DFC-DA9CBCBC5A2A}" type="pres">
      <dgm:prSet presAssocID="{9D005EA6-AACE-4163-A9EE-147DC81D1D16}" presName="sibTrans" presStyleCnt="0"/>
      <dgm:spPr/>
    </dgm:pt>
    <dgm:pt modelId="{44EAD19C-AFC4-4B14-9C1C-D15764F44520}" type="pres">
      <dgm:prSet presAssocID="{490F1B44-B543-48FF-BA3E-7EF3A7BFC3E3}" presName="node" presStyleLbl="node1" presStyleIdx="16" presStyleCnt="18">
        <dgm:presLayoutVars>
          <dgm:bulletEnabled val="1"/>
        </dgm:presLayoutVars>
      </dgm:prSet>
      <dgm:spPr/>
      <dgm:t>
        <a:bodyPr/>
        <a:lstStyle/>
        <a:p>
          <a:endParaRPr lang="en-US"/>
        </a:p>
      </dgm:t>
    </dgm:pt>
    <dgm:pt modelId="{CFCD3149-5FFD-48D7-BE2D-8E869DCFB1CD}" type="pres">
      <dgm:prSet presAssocID="{5C620502-CA14-4C76-BB54-29BB71D8317D}" presName="sibTrans" presStyleCnt="0"/>
      <dgm:spPr/>
    </dgm:pt>
    <dgm:pt modelId="{A8DA9FD9-1148-4E1C-BCEE-33ADB6879B6B}" type="pres">
      <dgm:prSet presAssocID="{CE80CF76-F7B7-463C-ACC5-7A3C009E66B2}" presName="node" presStyleLbl="node1" presStyleIdx="17" presStyleCnt="18">
        <dgm:presLayoutVars>
          <dgm:bulletEnabled val="1"/>
        </dgm:presLayoutVars>
      </dgm:prSet>
      <dgm:spPr/>
      <dgm:t>
        <a:bodyPr/>
        <a:lstStyle/>
        <a:p>
          <a:endParaRPr lang="en-US"/>
        </a:p>
      </dgm:t>
    </dgm:pt>
  </dgm:ptLst>
  <dgm:cxnLst>
    <dgm:cxn modelId="{8A225D19-B74F-4F60-AB7E-96844E2F45A4}" type="presOf" srcId="{C6794B2D-EC04-42FB-8E12-DD7D3F6B0E16}" destId="{C5F0369F-3E92-4770-BD8A-E2927AB369A2}" srcOrd="0" destOrd="0" presId="urn:microsoft.com/office/officeart/2005/8/layout/default"/>
    <dgm:cxn modelId="{1B0E5050-7AD8-457C-894C-81948BCBBB93}" type="presOf" srcId="{64EA409F-8525-4D15-907A-A8A23D96ADFC}" destId="{56ED5116-483D-4D76-9A45-3AD8AC2E1588}" srcOrd="0" destOrd="0" presId="urn:microsoft.com/office/officeart/2005/8/layout/default"/>
    <dgm:cxn modelId="{32909506-6079-414F-ADCC-76F42FB06102}" type="presOf" srcId="{6CC11BB1-55BD-4810-9D3D-AFF21F69A462}" destId="{C5E59366-540F-4606-9B52-6C7D6A729DD7}" srcOrd="0" destOrd="0" presId="urn:microsoft.com/office/officeart/2005/8/layout/default"/>
    <dgm:cxn modelId="{18392495-BEAB-4847-BEE7-0D8ACCCE9FD9}" type="presOf" srcId="{CE80CF76-F7B7-463C-ACC5-7A3C009E66B2}" destId="{A8DA9FD9-1148-4E1C-BCEE-33ADB6879B6B}" srcOrd="0" destOrd="0" presId="urn:microsoft.com/office/officeart/2005/8/layout/default"/>
    <dgm:cxn modelId="{9436C97A-0259-44F5-8DBC-6421C4D01C1B}" type="presOf" srcId="{7AB7DB09-9032-4F67-8267-2135B030718F}" destId="{C325209B-4657-4377-BB76-5A43E435611A}" srcOrd="0" destOrd="0" presId="urn:microsoft.com/office/officeart/2005/8/layout/default"/>
    <dgm:cxn modelId="{0F0A4EA5-E073-450A-9AC7-4FE2A3E570A7}" type="presOf" srcId="{B75020B3-B1ED-4159-AC07-D89DE2985946}" destId="{BEA658B7-F234-4A9C-9039-AD41C180B408}" srcOrd="0" destOrd="0" presId="urn:microsoft.com/office/officeart/2005/8/layout/default"/>
    <dgm:cxn modelId="{7C5187C5-DB85-4385-A17D-3AE8EC8FD85D}" srcId="{613A0FCC-FF9A-4907-B52A-E05B95B353B1}" destId="{64EA409F-8525-4D15-907A-A8A23D96ADFC}" srcOrd="10" destOrd="0" parTransId="{9E569477-DC50-4E18-AF62-8008E36A0D17}" sibTransId="{27BB7279-4573-4604-8723-84ADFDD4AB21}"/>
    <dgm:cxn modelId="{1244FBF2-903C-45E6-AF1C-7520D10526F6}" srcId="{613A0FCC-FF9A-4907-B52A-E05B95B353B1}" destId="{0147B490-51D9-4488-8314-CA257B8A7F22}" srcOrd="5" destOrd="0" parTransId="{DC873E92-F4FD-45EA-BE9D-4B05B8080B59}" sibTransId="{51AE1EBC-78C3-4825-989C-AD1E41A34918}"/>
    <dgm:cxn modelId="{2D132CF0-D24F-44E9-8CD8-35C09FC81787}" srcId="{613A0FCC-FF9A-4907-B52A-E05B95B353B1}" destId="{26063C61-68F8-4EA3-BA8C-9ECA51628463}" srcOrd="8" destOrd="0" parTransId="{B6DF1136-97A1-4B30-9CFE-5DDE44EC6A78}" sibTransId="{43AD7571-CED1-40E3-8B6A-8545A7BCEFDA}"/>
    <dgm:cxn modelId="{A2D6EFC5-4289-4CF9-8906-098C860579E9}" type="presOf" srcId="{3E3DEBB8-E3E0-4310-BCDC-FF729B1B5838}" destId="{FD789437-B5E4-4059-9F71-0255A9234F43}" srcOrd="0" destOrd="0" presId="urn:microsoft.com/office/officeart/2005/8/layout/default"/>
    <dgm:cxn modelId="{A42DDECA-3802-4261-957F-885374F2F6C5}" srcId="{613A0FCC-FF9A-4907-B52A-E05B95B353B1}" destId="{A8419266-B737-40EC-B1CD-37BA70074C23}" srcOrd="9" destOrd="0" parTransId="{AEDDA32E-BD7E-4A3C-9E60-DEC0E52049DE}" sibTransId="{38F8300E-9839-4170-9867-6479E916CBEA}"/>
    <dgm:cxn modelId="{56F4FD0E-5B3F-42F4-B8B0-F8922587662A}" srcId="{613A0FCC-FF9A-4907-B52A-E05B95B353B1}" destId="{5EC92ECF-CFBF-4C4B-9675-6789222A1D57}" srcOrd="14" destOrd="0" parTransId="{D731AA76-684D-4061-B4C8-F6F6E52A1D5C}" sibTransId="{2F097DD9-169A-431B-8A21-471EEF7108D3}"/>
    <dgm:cxn modelId="{1FA71DE6-9C60-43F7-BD68-7B70126A2FF9}" srcId="{613A0FCC-FF9A-4907-B52A-E05B95B353B1}" destId="{3E3DEBB8-E3E0-4310-BCDC-FF729B1B5838}" srcOrd="6" destOrd="0" parTransId="{C8AABFFD-2E36-459A-A065-2923AFDC2BC1}" sibTransId="{E4018966-AD92-4172-8732-65D6AF3D10E1}"/>
    <dgm:cxn modelId="{F87B7A56-5D50-44FC-B107-7B3E20A40BBD}" srcId="{613A0FCC-FF9A-4907-B52A-E05B95B353B1}" destId="{024F4B00-D915-4ABD-A1C9-1B16F98EA077}" srcOrd="0" destOrd="0" parTransId="{7391E06D-89B9-4B32-B52E-111160043B8F}" sibTransId="{B28C0B88-4F10-4926-B2A5-B794232117C0}"/>
    <dgm:cxn modelId="{EB914A25-31FD-46B7-9276-36EB5CC6016F}" type="presOf" srcId="{FB8FED28-7E3F-4178-9DE8-76631BF19618}" destId="{09EC943A-A955-424A-80AF-E1DC4C576AAE}" srcOrd="0" destOrd="0" presId="urn:microsoft.com/office/officeart/2005/8/layout/default"/>
    <dgm:cxn modelId="{CEDADD76-A9FC-4FA5-AC2E-7E22CC8D1867}" type="presOf" srcId="{5EC92ECF-CFBF-4C4B-9675-6789222A1D57}" destId="{C2C1C5F8-8815-4187-9B77-69E1ADA37301}" srcOrd="0" destOrd="0" presId="urn:microsoft.com/office/officeart/2005/8/layout/default"/>
    <dgm:cxn modelId="{DB5BB86B-0C51-4A58-A83E-80294BE23111}" srcId="{613A0FCC-FF9A-4907-B52A-E05B95B353B1}" destId="{CE80CF76-F7B7-463C-ACC5-7A3C009E66B2}" srcOrd="17" destOrd="0" parTransId="{EE1A00C0-D2D5-449E-9404-EEE04F29BE67}" sibTransId="{C1792263-F91E-43C4-AD88-D0F89A400294}"/>
    <dgm:cxn modelId="{9108AFF8-7061-4A3B-AEEC-7851C173EBE8}" type="presOf" srcId="{0147B490-51D9-4488-8314-CA257B8A7F22}" destId="{10808F23-8652-498C-A846-C0D040FFBCAC}" srcOrd="0" destOrd="0" presId="urn:microsoft.com/office/officeart/2005/8/layout/default"/>
    <dgm:cxn modelId="{62AFA59D-CBC8-435C-AF08-67890E128B31}" type="presOf" srcId="{490F1B44-B543-48FF-BA3E-7EF3A7BFC3E3}" destId="{44EAD19C-AFC4-4B14-9C1C-D15764F44520}" srcOrd="0" destOrd="0" presId="urn:microsoft.com/office/officeart/2005/8/layout/default"/>
    <dgm:cxn modelId="{A1B0AEA5-7048-4320-8BC9-328F6554206C}" srcId="{613A0FCC-FF9A-4907-B52A-E05B95B353B1}" destId="{B75020B3-B1ED-4159-AC07-D89DE2985946}" srcOrd="11" destOrd="0" parTransId="{46B50903-4626-4DD2-90BF-09F2F2ADDBCE}" sibTransId="{DC3CF769-F6BF-496B-B0CA-DFAED8026E7A}"/>
    <dgm:cxn modelId="{8E829D2A-99BE-4086-8DCB-86EFF73BB1CC}" type="presOf" srcId="{426CEA80-B597-4900-9261-98FD43C12D54}" destId="{EF8CF28E-3AF5-4CE7-AB1B-6C5CA0E68FF8}" srcOrd="0" destOrd="0" presId="urn:microsoft.com/office/officeart/2005/8/layout/default"/>
    <dgm:cxn modelId="{284A4650-AC3B-4727-9875-6AFE53B4E319}" type="presOf" srcId="{613A0FCC-FF9A-4907-B52A-E05B95B353B1}" destId="{B5D6E2CB-B4CF-4E28-8B9A-D0004B8F215C}" srcOrd="0" destOrd="0" presId="urn:microsoft.com/office/officeart/2005/8/layout/default"/>
    <dgm:cxn modelId="{3DF4DE5C-938B-411F-8248-DDE5A99CFB60}" type="presOf" srcId="{024F4B00-D915-4ABD-A1C9-1B16F98EA077}" destId="{8954F2F4-673B-4B38-907E-A836A6B24747}" srcOrd="0" destOrd="0" presId="urn:microsoft.com/office/officeart/2005/8/layout/default"/>
    <dgm:cxn modelId="{D2D1F251-6170-4E0E-AD72-625BABCB9199}" srcId="{613A0FCC-FF9A-4907-B52A-E05B95B353B1}" destId="{BCB58715-8F12-4563-9324-7E8E66AD2807}" srcOrd="4" destOrd="0" parTransId="{6A3582B4-B95E-49CE-A870-6B788FCA5154}" sibTransId="{7F1EE745-6CF4-4810-9726-64FA4EEDAACE}"/>
    <dgm:cxn modelId="{09F03250-F060-406A-A1FA-F0E52ED2DAE1}" srcId="{613A0FCC-FF9A-4907-B52A-E05B95B353B1}" destId="{C6794B2D-EC04-42FB-8E12-DD7D3F6B0E16}" srcOrd="3" destOrd="0" parTransId="{F3CEEB8C-8B69-46C7-BCC4-1B69E72A74FB}" sibTransId="{D0B1D4E9-F7E6-4CEA-A2BA-BDCC990ABD48}"/>
    <dgm:cxn modelId="{4CF11D69-A123-4F56-84E8-C62F7E8E02F1}" srcId="{613A0FCC-FF9A-4907-B52A-E05B95B353B1}" destId="{6CC11BB1-55BD-4810-9D3D-AFF21F69A462}" srcOrd="1" destOrd="0" parTransId="{5A4F8801-39F1-4C46-9EBE-9A550828A330}" sibTransId="{3B1DF30F-2E1B-45DC-925C-743BDC2A32D9}"/>
    <dgm:cxn modelId="{EEC6E76C-6B8C-40EE-AFD2-FEC7CEB2174A}" type="presOf" srcId="{15526697-17C8-4C78-A8FA-12C7B64FAEC8}" destId="{75012C0B-D7D0-4716-B158-E4482D673A47}" srcOrd="0" destOrd="0" presId="urn:microsoft.com/office/officeart/2005/8/layout/default"/>
    <dgm:cxn modelId="{33F25F63-3C4F-4759-AFEC-4F1261E81244}" type="presOf" srcId="{BCB58715-8F12-4563-9324-7E8E66AD2807}" destId="{36610246-A830-4E95-B444-026FCA04839A}" srcOrd="0" destOrd="0" presId="urn:microsoft.com/office/officeart/2005/8/layout/default"/>
    <dgm:cxn modelId="{257424DF-2E17-43A9-9F4C-B0F3077B1FB7}" srcId="{613A0FCC-FF9A-4907-B52A-E05B95B353B1}" destId="{25F02B19-F9CC-4636-B5A8-3336EF377557}" srcOrd="7" destOrd="0" parTransId="{333418BA-C587-4DFE-A40A-94C1FCB1A455}" sibTransId="{B055D97B-AC60-4FE2-90CC-57EFC53A42FA}"/>
    <dgm:cxn modelId="{9BF8A6FF-7B5B-4084-B78A-4048CD66A5B4}" srcId="{613A0FCC-FF9A-4907-B52A-E05B95B353B1}" destId="{426CEA80-B597-4900-9261-98FD43C12D54}" srcOrd="2" destOrd="0" parTransId="{855F3523-44FD-497A-A123-A4BFB1A71740}" sibTransId="{61D28AF9-B937-4471-A493-3083969DE137}"/>
    <dgm:cxn modelId="{FB00F38B-5CF5-4C3E-B3FD-B6E1A9485074}" srcId="{613A0FCC-FF9A-4907-B52A-E05B95B353B1}" destId="{15526697-17C8-4C78-A8FA-12C7B64FAEC8}" srcOrd="12" destOrd="0" parTransId="{97F46E8B-AB35-4867-9749-EF253A28AA6F}" sibTransId="{4F05C5BF-6596-4187-B0A3-ED80F75C0448}"/>
    <dgm:cxn modelId="{5321A13B-DE63-402E-9DB5-8B90004B53DE}" type="presOf" srcId="{A8419266-B737-40EC-B1CD-37BA70074C23}" destId="{3843EF2B-4C9D-47F3-AAAC-D7DEA318E1E6}" srcOrd="0" destOrd="0" presId="urn:microsoft.com/office/officeart/2005/8/layout/default"/>
    <dgm:cxn modelId="{20723AAB-16DB-48D5-AFD0-2010AE45A483}" type="presOf" srcId="{26063C61-68F8-4EA3-BA8C-9ECA51628463}" destId="{69A05EFF-9BBD-49FF-A6E3-45D5E7BDA310}" srcOrd="0" destOrd="0" presId="urn:microsoft.com/office/officeart/2005/8/layout/default"/>
    <dgm:cxn modelId="{ED2E659D-A2C3-4FB8-B862-FAB38FB9468F}" type="presOf" srcId="{25F02B19-F9CC-4636-B5A8-3336EF377557}" destId="{D9E7BC56-FE7C-4D76-B4B1-DD1DF0978F71}" srcOrd="0" destOrd="0" presId="urn:microsoft.com/office/officeart/2005/8/layout/default"/>
    <dgm:cxn modelId="{DCAB34D2-BDC1-4260-8A52-CD4A5D109402}" srcId="{613A0FCC-FF9A-4907-B52A-E05B95B353B1}" destId="{FB8FED28-7E3F-4178-9DE8-76631BF19618}" srcOrd="15" destOrd="0" parTransId="{6ED0FB57-2525-43DD-8E6A-545DBE2908B0}" sibTransId="{9D005EA6-AACE-4163-A9EE-147DC81D1D16}"/>
    <dgm:cxn modelId="{3C9FDDF5-DB07-465A-9C62-B814A33525A8}" srcId="{613A0FCC-FF9A-4907-B52A-E05B95B353B1}" destId="{7AB7DB09-9032-4F67-8267-2135B030718F}" srcOrd="13" destOrd="0" parTransId="{8378F12F-DE3B-4456-B540-352F9B146DB5}" sibTransId="{D5CA9328-D9C5-4BE8-B91C-43A80790FB62}"/>
    <dgm:cxn modelId="{80BC89ED-FA13-4C0F-A8E9-153AF4891044}" srcId="{613A0FCC-FF9A-4907-B52A-E05B95B353B1}" destId="{490F1B44-B543-48FF-BA3E-7EF3A7BFC3E3}" srcOrd="16" destOrd="0" parTransId="{C2D389D7-7C3F-488F-B024-882F56A2EA9A}" sibTransId="{5C620502-CA14-4C76-BB54-29BB71D8317D}"/>
    <dgm:cxn modelId="{A29E171F-DED9-42E1-991E-40B853BE3DE6}" type="presParOf" srcId="{B5D6E2CB-B4CF-4E28-8B9A-D0004B8F215C}" destId="{8954F2F4-673B-4B38-907E-A836A6B24747}" srcOrd="0" destOrd="0" presId="urn:microsoft.com/office/officeart/2005/8/layout/default"/>
    <dgm:cxn modelId="{5ED72D95-948B-4D1B-AC22-17AA4D63E434}" type="presParOf" srcId="{B5D6E2CB-B4CF-4E28-8B9A-D0004B8F215C}" destId="{D3FF9BF5-2785-48CD-83CA-943230B19CEA}" srcOrd="1" destOrd="0" presId="urn:microsoft.com/office/officeart/2005/8/layout/default"/>
    <dgm:cxn modelId="{F615CF27-8412-4051-AD40-72FA86957C4B}" type="presParOf" srcId="{B5D6E2CB-B4CF-4E28-8B9A-D0004B8F215C}" destId="{C5E59366-540F-4606-9B52-6C7D6A729DD7}" srcOrd="2" destOrd="0" presId="urn:microsoft.com/office/officeart/2005/8/layout/default"/>
    <dgm:cxn modelId="{D1FAFFE3-7F41-43C9-B380-AE2099EB326B}" type="presParOf" srcId="{B5D6E2CB-B4CF-4E28-8B9A-D0004B8F215C}" destId="{CC36D5D9-C5DA-4299-8213-51A674267AD7}" srcOrd="3" destOrd="0" presId="urn:microsoft.com/office/officeart/2005/8/layout/default"/>
    <dgm:cxn modelId="{C01B7190-E5FE-4B3E-AF8F-4A441F28382C}" type="presParOf" srcId="{B5D6E2CB-B4CF-4E28-8B9A-D0004B8F215C}" destId="{EF8CF28E-3AF5-4CE7-AB1B-6C5CA0E68FF8}" srcOrd="4" destOrd="0" presId="urn:microsoft.com/office/officeart/2005/8/layout/default"/>
    <dgm:cxn modelId="{2EDA17CA-9B08-4293-9E04-3CD59EFBAAF0}" type="presParOf" srcId="{B5D6E2CB-B4CF-4E28-8B9A-D0004B8F215C}" destId="{C8D910D7-8751-414A-8AAA-C98BB8C6976C}" srcOrd="5" destOrd="0" presId="urn:microsoft.com/office/officeart/2005/8/layout/default"/>
    <dgm:cxn modelId="{C03E0A88-2624-4DA5-A6A3-5DC6766A79E4}" type="presParOf" srcId="{B5D6E2CB-B4CF-4E28-8B9A-D0004B8F215C}" destId="{C5F0369F-3E92-4770-BD8A-E2927AB369A2}" srcOrd="6" destOrd="0" presId="urn:microsoft.com/office/officeart/2005/8/layout/default"/>
    <dgm:cxn modelId="{45F3E6E1-A625-4B51-86A6-C101FCC99CC3}" type="presParOf" srcId="{B5D6E2CB-B4CF-4E28-8B9A-D0004B8F215C}" destId="{1C2CDC92-9C6D-456D-9B8B-0D21E3AD6E61}" srcOrd="7" destOrd="0" presId="urn:microsoft.com/office/officeart/2005/8/layout/default"/>
    <dgm:cxn modelId="{62F98890-AB2E-45F5-9C92-EE382361CA50}" type="presParOf" srcId="{B5D6E2CB-B4CF-4E28-8B9A-D0004B8F215C}" destId="{36610246-A830-4E95-B444-026FCA04839A}" srcOrd="8" destOrd="0" presId="urn:microsoft.com/office/officeart/2005/8/layout/default"/>
    <dgm:cxn modelId="{63E245E8-DC90-4BA0-B747-2B0355349BB9}" type="presParOf" srcId="{B5D6E2CB-B4CF-4E28-8B9A-D0004B8F215C}" destId="{33F29EC2-E86E-4FA8-B7CA-62B4B632D839}" srcOrd="9" destOrd="0" presId="urn:microsoft.com/office/officeart/2005/8/layout/default"/>
    <dgm:cxn modelId="{E67E2ACB-22F7-4CFB-8900-807DFA69A335}" type="presParOf" srcId="{B5D6E2CB-B4CF-4E28-8B9A-D0004B8F215C}" destId="{10808F23-8652-498C-A846-C0D040FFBCAC}" srcOrd="10" destOrd="0" presId="urn:microsoft.com/office/officeart/2005/8/layout/default"/>
    <dgm:cxn modelId="{803412DA-30AC-433A-99B5-1CC36DF9F930}" type="presParOf" srcId="{B5D6E2CB-B4CF-4E28-8B9A-D0004B8F215C}" destId="{94559D67-C1F0-499B-9D19-AEB03430C0A7}" srcOrd="11" destOrd="0" presId="urn:microsoft.com/office/officeart/2005/8/layout/default"/>
    <dgm:cxn modelId="{E2ECF237-C3FB-4801-84CC-75E773C56082}" type="presParOf" srcId="{B5D6E2CB-B4CF-4E28-8B9A-D0004B8F215C}" destId="{FD789437-B5E4-4059-9F71-0255A9234F43}" srcOrd="12" destOrd="0" presId="urn:microsoft.com/office/officeart/2005/8/layout/default"/>
    <dgm:cxn modelId="{9ADB3CBB-DBCD-4238-9EE9-B115DC25B92D}" type="presParOf" srcId="{B5D6E2CB-B4CF-4E28-8B9A-D0004B8F215C}" destId="{ACA90DEB-4A4C-4B07-840B-C361BF435A27}" srcOrd="13" destOrd="0" presId="urn:microsoft.com/office/officeart/2005/8/layout/default"/>
    <dgm:cxn modelId="{EF5AC475-F0EA-4351-AD79-7B3E5301A3C4}" type="presParOf" srcId="{B5D6E2CB-B4CF-4E28-8B9A-D0004B8F215C}" destId="{D9E7BC56-FE7C-4D76-B4B1-DD1DF0978F71}" srcOrd="14" destOrd="0" presId="urn:microsoft.com/office/officeart/2005/8/layout/default"/>
    <dgm:cxn modelId="{440D9668-4CA0-480F-BFC2-FBC39FCF4F7D}" type="presParOf" srcId="{B5D6E2CB-B4CF-4E28-8B9A-D0004B8F215C}" destId="{F686B2D2-AF40-45BC-9027-8354D4795D6C}" srcOrd="15" destOrd="0" presId="urn:microsoft.com/office/officeart/2005/8/layout/default"/>
    <dgm:cxn modelId="{F7A1E7F1-CB29-476C-8DC4-CB5A948CCF9B}" type="presParOf" srcId="{B5D6E2CB-B4CF-4E28-8B9A-D0004B8F215C}" destId="{69A05EFF-9BBD-49FF-A6E3-45D5E7BDA310}" srcOrd="16" destOrd="0" presId="urn:microsoft.com/office/officeart/2005/8/layout/default"/>
    <dgm:cxn modelId="{DDED6991-39C8-420C-898B-525F3D55C914}" type="presParOf" srcId="{B5D6E2CB-B4CF-4E28-8B9A-D0004B8F215C}" destId="{3F89EAE2-0878-4291-A482-7F97354F39DB}" srcOrd="17" destOrd="0" presId="urn:microsoft.com/office/officeart/2005/8/layout/default"/>
    <dgm:cxn modelId="{EBCCAFEF-1D2D-4C64-A4EF-3CA1E53FC78F}" type="presParOf" srcId="{B5D6E2CB-B4CF-4E28-8B9A-D0004B8F215C}" destId="{3843EF2B-4C9D-47F3-AAAC-D7DEA318E1E6}" srcOrd="18" destOrd="0" presId="urn:microsoft.com/office/officeart/2005/8/layout/default"/>
    <dgm:cxn modelId="{964B9C09-791B-4603-9558-75B1F7484EB3}" type="presParOf" srcId="{B5D6E2CB-B4CF-4E28-8B9A-D0004B8F215C}" destId="{C92CF24B-666C-4211-A350-D4B893F48EA9}" srcOrd="19" destOrd="0" presId="urn:microsoft.com/office/officeart/2005/8/layout/default"/>
    <dgm:cxn modelId="{DCBAE0F9-A108-4F4A-8B20-4880D499D9F2}" type="presParOf" srcId="{B5D6E2CB-B4CF-4E28-8B9A-D0004B8F215C}" destId="{56ED5116-483D-4D76-9A45-3AD8AC2E1588}" srcOrd="20" destOrd="0" presId="urn:microsoft.com/office/officeart/2005/8/layout/default"/>
    <dgm:cxn modelId="{00F09DF4-D050-49E0-9020-4630703F5533}" type="presParOf" srcId="{B5D6E2CB-B4CF-4E28-8B9A-D0004B8F215C}" destId="{1ACEE882-6BF3-4B54-8453-59FA05807EC1}" srcOrd="21" destOrd="0" presId="urn:microsoft.com/office/officeart/2005/8/layout/default"/>
    <dgm:cxn modelId="{AD6DC955-CF51-42CB-8D8A-5F5EBBE11468}" type="presParOf" srcId="{B5D6E2CB-B4CF-4E28-8B9A-D0004B8F215C}" destId="{BEA658B7-F234-4A9C-9039-AD41C180B408}" srcOrd="22" destOrd="0" presId="urn:microsoft.com/office/officeart/2005/8/layout/default"/>
    <dgm:cxn modelId="{7302CA37-07E0-42E2-A29C-3E8022BD1656}" type="presParOf" srcId="{B5D6E2CB-B4CF-4E28-8B9A-D0004B8F215C}" destId="{5DE446BB-8D41-4A2C-8650-F040D534CFE8}" srcOrd="23" destOrd="0" presId="urn:microsoft.com/office/officeart/2005/8/layout/default"/>
    <dgm:cxn modelId="{2B5D79D5-19E8-4F1E-986C-0B4DF4BCFB0E}" type="presParOf" srcId="{B5D6E2CB-B4CF-4E28-8B9A-D0004B8F215C}" destId="{75012C0B-D7D0-4716-B158-E4482D673A47}" srcOrd="24" destOrd="0" presId="urn:microsoft.com/office/officeart/2005/8/layout/default"/>
    <dgm:cxn modelId="{00424C50-F5BC-4F29-AF57-516F4D98ECD3}" type="presParOf" srcId="{B5D6E2CB-B4CF-4E28-8B9A-D0004B8F215C}" destId="{77AFB2D4-3FF3-47C0-8495-38508A05E192}" srcOrd="25" destOrd="0" presId="urn:microsoft.com/office/officeart/2005/8/layout/default"/>
    <dgm:cxn modelId="{5622DE03-1DAA-402A-9F90-142BD84774BC}" type="presParOf" srcId="{B5D6E2CB-B4CF-4E28-8B9A-D0004B8F215C}" destId="{C325209B-4657-4377-BB76-5A43E435611A}" srcOrd="26" destOrd="0" presId="urn:microsoft.com/office/officeart/2005/8/layout/default"/>
    <dgm:cxn modelId="{452DE27C-8CB2-4A1D-BE9B-A02465B0862F}" type="presParOf" srcId="{B5D6E2CB-B4CF-4E28-8B9A-D0004B8F215C}" destId="{9BC06DA8-B98A-4502-ACE6-2CDB65049C92}" srcOrd="27" destOrd="0" presId="urn:microsoft.com/office/officeart/2005/8/layout/default"/>
    <dgm:cxn modelId="{87469AAD-E234-4127-B2A4-5881F83C4E4D}" type="presParOf" srcId="{B5D6E2CB-B4CF-4E28-8B9A-D0004B8F215C}" destId="{C2C1C5F8-8815-4187-9B77-69E1ADA37301}" srcOrd="28" destOrd="0" presId="urn:microsoft.com/office/officeart/2005/8/layout/default"/>
    <dgm:cxn modelId="{6BDF0B99-7EB0-4FB7-8570-DC5E10B12CBA}" type="presParOf" srcId="{B5D6E2CB-B4CF-4E28-8B9A-D0004B8F215C}" destId="{5AE065D0-B7CC-4239-8374-A4213152E78C}" srcOrd="29" destOrd="0" presId="urn:microsoft.com/office/officeart/2005/8/layout/default"/>
    <dgm:cxn modelId="{707E2297-190B-4879-9D9F-A49F5461C9C3}" type="presParOf" srcId="{B5D6E2CB-B4CF-4E28-8B9A-D0004B8F215C}" destId="{09EC943A-A955-424A-80AF-E1DC4C576AAE}" srcOrd="30" destOrd="0" presId="urn:microsoft.com/office/officeart/2005/8/layout/default"/>
    <dgm:cxn modelId="{4325560D-713B-4524-B81A-DE9FF98BEB3E}" type="presParOf" srcId="{B5D6E2CB-B4CF-4E28-8B9A-D0004B8F215C}" destId="{A74DA215-9412-4BF3-8DFC-DA9CBCBC5A2A}" srcOrd="31" destOrd="0" presId="urn:microsoft.com/office/officeart/2005/8/layout/default"/>
    <dgm:cxn modelId="{59D4F51A-8C58-48AE-90AD-7AD9F65CC9FF}" type="presParOf" srcId="{B5D6E2CB-B4CF-4E28-8B9A-D0004B8F215C}" destId="{44EAD19C-AFC4-4B14-9C1C-D15764F44520}" srcOrd="32" destOrd="0" presId="urn:microsoft.com/office/officeart/2005/8/layout/default"/>
    <dgm:cxn modelId="{D03D80C8-7E2A-47DE-9311-A1ED9A464B60}" type="presParOf" srcId="{B5D6E2CB-B4CF-4E28-8B9A-D0004B8F215C}" destId="{CFCD3149-5FFD-48D7-BE2D-8E869DCFB1CD}" srcOrd="33" destOrd="0" presId="urn:microsoft.com/office/officeart/2005/8/layout/default"/>
    <dgm:cxn modelId="{E43B97BA-CD9B-4F07-941E-A79A092E7626}" type="presParOf" srcId="{B5D6E2CB-B4CF-4E28-8B9A-D0004B8F215C}" destId="{A8DA9FD9-1148-4E1C-BCEE-33ADB6879B6B}" srcOrd="3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E674-3A09-4706-99E4-404CA3983EF6}">
      <dsp:nvSpPr>
        <dsp:cNvPr id="0" name=""/>
        <dsp:cNvSpPr/>
      </dsp:nvSpPr>
      <dsp:spPr>
        <a:xfrm>
          <a:off x="7143" y="1034150"/>
          <a:ext cx="2135187" cy="128111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Increase Math Proficiency </a:t>
          </a:r>
        </a:p>
      </dsp:txBody>
      <dsp:txXfrm>
        <a:off x="44665" y="1071672"/>
        <a:ext cx="2060143" cy="1206068"/>
      </dsp:txXfrm>
    </dsp:sp>
    <dsp:sp modelId="{D61C3C11-0882-4EAF-ABF8-532F091DF920}">
      <dsp:nvSpPr>
        <dsp:cNvPr id="0" name=""/>
        <dsp:cNvSpPr/>
      </dsp:nvSpPr>
      <dsp:spPr>
        <a:xfrm>
          <a:off x="2355850"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355850" y="1515848"/>
        <a:ext cx="316861" cy="317716"/>
      </dsp:txXfrm>
    </dsp:sp>
    <dsp:sp modelId="{810413E1-B41A-4A73-99A1-F0B366F6CDE2}">
      <dsp:nvSpPr>
        <dsp:cNvPr id="0" name=""/>
        <dsp:cNvSpPr/>
      </dsp:nvSpPr>
      <dsp:spPr>
        <a:xfrm>
          <a:off x="2996406" y="1034150"/>
          <a:ext cx="2135187" cy="128111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033928" y="1071672"/>
        <a:ext cx="2060143" cy="1206068"/>
      </dsp:txXfrm>
    </dsp:sp>
    <dsp:sp modelId="{EB37E565-04CD-4728-8780-80F51E812A81}">
      <dsp:nvSpPr>
        <dsp:cNvPr id="0" name=""/>
        <dsp:cNvSpPr/>
      </dsp:nvSpPr>
      <dsp:spPr>
        <a:xfrm>
          <a:off x="5345112" y="140994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345112" y="1515848"/>
        <a:ext cx="316861" cy="317716"/>
      </dsp:txXfrm>
    </dsp:sp>
    <dsp:sp modelId="{E9CF8C3A-61B4-4C28-BC4D-7FA17CF858A9}">
      <dsp:nvSpPr>
        <dsp:cNvPr id="0" name=""/>
        <dsp:cNvSpPr/>
      </dsp:nvSpPr>
      <dsp:spPr>
        <a:xfrm>
          <a:off x="5985668" y="1034150"/>
          <a:ext cx="2135187" cy="1281112"/>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MAP Scores</a:t>
          </a:r>
        </a:p>
      </dsp:txBody>
      <dsp:txXfrm>
        <a:off x="6023190" y="1071672"/>
        <a:ext cx="2060143" cy="120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E674-3A09-4706-99E4-404CA3983EF6}">
      <dsp:nvSpPr>
        <dsp:cNvPr id="0" name=""/>
        <dsp:cNvSpPr/>
      </dsp:nvSpPr>
      <dsp:spPr>
        <a:xfrm>
          <a:off x="7143" y="631130"/>
          <a:ext cx="2135187" cy="128111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Increase Literacy Proficiency  </a:t>
          </a:r>
        </a:p>
      </dsp:txBody>
      <dsp:txXfrm>
        <a:off x="44665" y="668652"/>
        <a:ext cx="2060143" cy="1206068"/>
      </dsp:txXfrm>
    </dsp:sp>
    <dsp:sp modelId="{D61C3C11-0882-4EAF-ABF8-532F091DF920}">
      <dsp:nvSpPr>
        <dsp:cNvPr id="0" name=""/>
        <dsp:cNvSpPr/>
      </dsp:nvSpPr>
      <dsp:spPr>
        <a:xfrm>
          <a:off x="2355850" y="100692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355850" y="1112828"/>
        <a:ext cx="316861" cy="317716"/>
      </dsp:txXfrm>
    </dsp:sp>
    <dsp:sp modelId="{810413E1-B41A-4A73-99A1-F0B366F6CDE2}">
      <dsp:nvSpPr>
        <dsp:cNvPr id="0" name=""/>
        <dsp:cNvSpPr/>
      </dsp:nvSpPr>
      <dsp:spPr>
        <a:xfrm>
          <a:off x="2996406" y="631130"/>
          <a:ext cx="2135187" cy="128111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p>
      </dsp:txBody>
      <dsp:txXfrm>
        <a:off x="3033928" y="668652"/>
        <a:ext cx="2060143" cy="1206068"/>
      </dsp:txXfrm>
    </dsp:sp>
    <dsp:sp modelId="{EB37E565-04CD-4728-8780-80F51E812A81}">
      <dsp:nvSpPr>
        <dsp:cNvPr id="0" name=""/>
        <dsp:cNvSpPr/>
      </dsp:nvSpPr>
      <dsp:spPr>
        <a:xfrm>
          <a:off x="5345112" y="100692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345112" y="1112828"/>
        <a:ext cx="316861" cy="317716"/>
      </dsp:txXfrm>
    </dsp:sp>
    <dsp:sp modelId="{E9CF8C3A-61B4-4C28-BC4D-7FA17CF858A9}">
      <dsp:nvSpPr>
        <dsp:cNvPr id="0" name=""/>
        <dsp:cNvSpPr/>
      </dsp:nvSpPr>
      <dsp:spPr>
        <a:xfrm>
          <a:off x="5985668" y="631130"/>
          <a:ext cx="2135187" cy="1281112"/>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MAP Scores </a:t>
          </a:r>
        </a:p>
      </dsp:txBody>
      <dsp:txXfrm>
        <a:off x="6023190" y="668652"/>
        <a:ext cx="2060143" cy="1206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6E674-3A09-4706-99E4-404CA3983EF6}">
      <dsp:nvSpPr>
        <dsp:cNvPr id="0" name=""/>
        <dsp:cNvSpPr/>
      </dsp:nvSpPr>
      <dsp:spPr>
        <a:xfrm>
          <a:off x="7143" y="726683"/>
          <a:ext cx="2135187" cy="128111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Attendance</a:t>
          </a:r>
        </a:p>
      </dsp:txBody>
      <dsp:txXfrm>
        <a:off x="44665" y="764205"/>
        <a:ext cx="2060143" cy="1206068"/>
      </dsp:txXfrm>
    </dsp:sp>
    <dsp:sp modelId="{D61C3C11-0882-4EAF-ABF8-532F091DF920}">
      <dsp:nvSpPr>
        <dsp:cNvPr id="0" name=""/>
        <dsp:cNvSpPr/>
      </dsp:nvSpPr>
      <dsp:spPr>
        <a:xfrm rot="21596069">
          <a:off x="2364817" y="1100731"/>
          <a:ext cx="471671"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364817" y="1206717"/>
        <a:ext cx="330170" cy="317716"/>
      </dsp:txXfrm>
    </dsp:sp>
    <dsp:sp modelId="{810413E1-B41A-4A73-99A1-F0B366F6CDE2}">
      <dsp:nvSpPr>
        <dsp:cNvPr id="0" name=""/>
        <dsp:cNvSpPr/>
      </dsp:nvSpPr>
      <dsp:spPr>
        <a:xfrm>
          <a:off x="3032277" y="723224"/>
          <a:ext cx="2135187" cy="128111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3069799" y="760746"/>
        <a:ext cx="2060143" cy="1206068"/>
      </dsp:txXfrm>
    </dsp:sp>
    <dsp:sp modelId="{EB37E565-04CD-4728-8780-80F51E812A81}">
      <dsp:nvSpPr>
        <dsp:cNvPr id="0" name=""/>
        <dsp:cNvSpPr/>
      </dsp:nvSpPr>
      <dsp:spPr>
        <a:xfrm rot="4026">
          <a:off x="5372015" y="1100761"/>
          <a:ext cx="433648"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372015" y="1206590"/>
        <a:ext cx="303554" cy="317716"/>
      </dsp:txXfrm>
    </dsp:sp>
    <dsp:sp modelId="{E9CF8C3A-61B4-4C28-BC4D-7FA17CF858A9}">
      <dsp:nvSpPr>
        <dsp:cNvPr id="0" name=""/>
        <dsp:cNvSpPr/>
      </dsp:nvSpPr>
      <dsp:spPr>
        <a:xfrm>
          <a:off x="5985668" y="726683"/>
          <a:ext cx="2135187" cy="1281112"/>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CCRPI Attendance </a:t>
          </a:r>
        </a:p>
      </dsp:txBody>
      <dsp:txXfrm>
        <a:off x="6023190" y="764205"/>
        <a:ext cx="2060143" cy="1206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lvl="0" algn="l" defTabSz="488950">
            <a:lnSpc>
              <a:spcPct val="90000"/>
            </a:lnSpc>
            <a:spcBef>
              <a:spcPct val="0"/>
            </a:spcBef>
            <a:spcAft>
              <a:spcPct val="35000"/>
            </a:spcAft>
          </a:pPr>
          <a:r>
            <a:rPr lang="en-US" sz="1100" b="1" i="0" u="sng" kern="1200" dirty="0"/>
            <a:t>Fall 2021</a:t>
          </a:r>
        </a:p>
        <a:p>
          <a:pPr lvl="0" algn="l" defTabSz="488950">
            <a:lnSpc>
              <a:spcPct val="90000"/>
            </a:lnSpc>
            <a:spcBef>
              <a:spcPct val="0"/>
            </a:spcBef>
            <a:spcAft>
              <a:spcPct val="35000"/>
            </a:spcAft>
          </a:pPr>
          <a:r>
            <a:rPr lang="en-US" sz="1100" b="0" i="0" u="none" kern="1200" dirty="0"/>
            <a:t>GO Team Developed 2021-2025 Strategic Plan</a:t>
          </a:r>
          <a:endParaRPr lang="en-US" sz="1100" kern="1200" dirty="0"/>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lvl="0" algn="ctr" defTabSz="1689100">
            <a:lnSpc>
              <a:spcPct val="90000"/>
            </a:lnSpc>
            <a:spcBef>
              <a:spcPct val="0"/>
            </a:spcBef>
            <a:spcAft>
              <a:spcPct val="35000"/>
            </a:spcAft>
          </a:pPr>
          <a:r>
            <a:rPr lang="en-US" sz="3800" kern="1200"/>
            <a:t>1</a:t>
          </a:r>
          <a:endParaRPr lang="en-US" sz="3800" kern="1200" dirty="0"/>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lvl="0" algn="l" defTabSz="488950">
            <a:lnSpc>
              <a:spcPct val="90000"/>
            </a:lnSpc>
            <a:spcBef>
              <a:spcPct val="0"/>
            </a:spcBef>
            <a:spcAft>
              <a:spcPct val="35000"/>
            </a:spcAft>
          </a:pPr>
          <a:r>
            <a:rPr lang="en-US" sz="1100" b="1" i="0" u="sng" kern="1200" dirty="0"/>
            <a:t>Summer</a:t>
          </a:r>
        </a:p>
        <a:p>
          <a:pPr lvl="0" algn="l" defTabSz="488950">
            <a:lnSpc>
              <a:spcPct val="90000"/>
            </a:lnSpc>
            <a:spcBef>
              <a:spcPct val="0"/>
            </a:spcBef>
            <a:spcAft>
              <a:spcPct val="35000"/>
            </a:spcAft>
          </a:pPr>
          <a:r>
            <a:rPr lang="en-US" sz="1100" kern="1200" dirty="0"/>
            <a:t>School Leadership completed Needs Assessment and defined overarching needs</a:t>
          </a:r>
        </a:p>
        <a:p>
          <a:pPr lvl="0" algn="l" defTabSz="488950">
            <a:lnSpc>
              <a:spcPct val="90000"/>
            </a:lnSpc>
            <a:spcBef>
              <a:spcPct val="0"/>
            </a:spcBef>
            <a:spcAft>
              <a:spcPct val="35000"/>
            </a:spcAft>
          </a:pPr>
          <a:endParaRPr lang="en-US" sz="1100" kern="1200" dirty="0"/>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lvl="0" algn="ctr" defTabSz="1689100">
            <a:lnSpc>
              <a:spcPct val="90000"/>
            </a:lnSpc>
            <a:spcBef>
              <a:spcPct val="0"/>
            </a:spcBef>
            <a:spcAft>
              <a:spcPct val="35000"/>
            </a:spcAft>
          </a:pPr>
          <a:r>
            <a:rPr lang="en-US" sz="3800" kern="1200"/>
            <a:t>2</a:t>
          </a:r>
          <a:endParaRPr lang="en-US" sz="3800" kern="1200" dirty="0"/>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lvl="0" algn="l" defTabSz="488950">
            <a:lnSpc>
              <a:spcPct val="90000"/>
            </a:lnSpc>
            <a:spcBef>
              <a:spcPct val="0"/>
            </a:spcBef>
            <a:spcAft>
              <a:spcPct val="35000"/>
            </a:spcAft>
          </a:pPr>
          <a:r>
            <a:rPr lang="en-US" sz="1100" b="1" i="0" u="sng" kern="1200" dirty="0"/>
            <a:t>August</a:t>
          </a:r>
        </a:p>
        <a:p>
          <a:pPr lvl="0" algn="l" defTabSz="488950">
            <a:lnSpc>
              <a:spcPct val="90000"/>
            </a:lnSpc>
            <a:spcBef>
              <a:spcPct val="0"/>
            </a:spcBef>
            <a:spcAft>
              <a:spcPct val="35000"/>
            </a:spcAft>
          </a:pPr>
          <a:r>
            <a:rPr lang="en-US" sz="1100" b="0" u="none" kern="1200" dirty="0"/>
            <a:t>School Leadership completed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lvl="0" algn="ctr" defTabSz="1689100">
            <a:lnSpc>
              <a:spcPct val="90000"/>
            </a:lnSpc>
            <a:spcBef>
              <a:spcPct val="0"/>
            </a:spcBef>
            <a:spcAft>
              <a:spcPct val="35000"/>
            </a:spcAft>
          </a:pPr>
          <a:r>
            <a:rPr lang="en-US" sz="3800" kern="1200"/>
            <a:t>3</a:t>
          </a:r>
          <a:endParaRPr lang="en-US" sz="3800" kern="1200" dirty="0"/>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lvl="0" algn="l" defTabSz="488950">
            <a:lnSpc>
              <a:spcPct val="90000"/>
            </a:lnSpc>
            <a:spcBef>
              <a:spcPct val="0"/>
            </a:spcBef>
            <a:spcAft>
              <a:spcPct val="35000"/>
            </a:spcAft>
          </a:pPr>
          <a:r>
            <a:rPr lang="en-US" sz="1100" b="1" u="sng" kern="1200" dirty="0"/>
            <a:t>Sept. – Dec. </a:t>
          </a:r>
        </a:p>
        <a:p>
          <a:pPr lvl="0" algn="l" defTabSz="488950">
            <a:lnSpc>
              <a:spcPct val="90000"/>
            </a:lnSpc>
            <a:spcBef>
              <a:spcPct val="0"/>
            </a:spcBef>
            <a:spcAft>
              <a:spcPct val="35000"/>
            </a:spcAft>
          </a:pPr>
          <a:r>
            <a:rPr lang="en-US" sz="1100" b="0" u="none" kern="1200" dirty="0"/>
            <a:t>Utilizing current data, the </a:t>
          </a:r>
          <a:r>
            <a:rPr lang="en-US" sz="1100" b="1" u="none" kern="1200" dirty="0"/>
            <a:t>GO Team </a:t>
          </a:r>
          <a:r>
            <a:rPr lang="en-US" sz="1100" b="0" u="none" kern="1200" dirty="0"/>
            <a:t>will review &amp; possibly update the school strategic priorities and plan </a:t>
          </a:r>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lvl="0" algn="ctr" defTabSz="1689100">
            <a:lnSpc>
              <a:spcPct val="90000"/>
            </a:lnSpc>
            <a:spcBef>
              <a:spcPct val="0"/>
            </a:spcBef>
            <a:spcAft>
              <a:spcPct val="35000"/>
            </a:spcAft>
          </a:pPr>
          <a:r>
            <a:rPr lang="en-US" sz="3800" kern="1200"/>
            <a:t>4</a:t>
          </a:r>
          <a:endParaRPr lang="en-US" sz="3800" kern="1200" dirty="0"/>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lvl="0" algn="l" defTabSz="488950">
            <a:lnSpc>
              <a:spcPct val="90000"/>
            </a:lnSpc>
            <a:spcBef>
              <a:spcPct val="0"/>
            </a:spcBef>
            <a:spcAft>
              <a:spcPct val="35000"/>
            </a:spcAft>
          </a:pPr>
          <a:r>
            <a:rPr lang="en-US" sz="1100" b="1" u="sng" kern="1200" dirty="0"/>
            <a:t>Before Winter Break</a:t>
          </a:r>
        </a:p>
        <a:p>
          <a:pPr lvl="0" algn="l" defTabSz="488950">
            <a:lnSpc>
              <a:spcPct val="90000"/>
            </a:lnSpc>
            <a:spcBef>
              <a:spcPct val="0"/>
            </a:spcBef>
            <a:spcAft>
              <a:spcPct val="35000"/>
            </a:spcAft>
          </a:pPr>
          <a:r>
            <a:rPr lang="en-US" sz="1100" b="1" kern="1200" dirty="0"/>
            <a:t>GO Team </a:t>
          </a:r>
          <a:r>
            <a:rPr lang="en-US" sz="1100" kern="1200" dirty="0"/>
            <a:t>will take action (vote) on the rank of the strategic plan priorities for SY25-26 in preparation for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lvl="0" algn="ctr" defTabSz="1689100">
            <a:lnSpc>
              <a:spcPct val="90000"/>
            </a:lnSpc>
            <a:spcBef>
              <a:spcPct val="0"/>
            </a:spcBef>
            <a:spcAft>
              <a:spcPct val="35000"/>
            </a:spcAft>
          </a:pPr>
          <a:r>
            <a:rPr lang="en-US" sz="3800" kern="1200"/>
            <a:t>5</a:t>
          </a:r>
          <a:endParaRPr lang="en-US" sz="3800" kern="1200" dirty="0"/>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4F2F4-673B-4B38-907E-A836A6B24747}">
      <dsp:nvSpPr>
        <dsp:cNvPr id="0" name=""/>
        <dsp:cNvSpPr/>
      </dsp:nvSpPr>
      <dsp:spPr>
        <a:xfrm>
          <a:off x="1357" y="481080"/>
          <a:ext cx="1710213" cy="102612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a:t>“dress in good taste”</a:t>
          </a:r>
          <a:endParaRPr lang="en-US" sz="1600" kern="1200" dirty="0"/>
        </a:p>
      </dsp:txBody>
      <dsp:txXfrm>
        <a:off x="1357" y="481080"/>
        <a:ext cx="1710213" cy="1026128"/>
      </dsp:txXfrm>
    </dsp:sp>
    <dsp:sp modelId="{C5E59366-540F-4606-9B52-6C7D6A729DD7}">
      <dsp:nvSpPr>
        <dsp:cNvPr id="0" name=""/>
        <dsp:cNvSpPr/>
      </dsp:nvSpPr>
      <dsp:spPr>
        <a:xfrm>
          <a:off x="1882592" y="481080"/>
          <a:ext cx="1710213" cy="10261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a:t>  “no baggy pants”</a:t>
          </a:r>
          <a:endParaRPr lang="en-US" sz="1600" kern="1200" dirty="0"/>
        </a:p>
      </dsp:txBody>
      <dsp:txXfrm>
        <a:off x="1882592" y="481080"/>
        <a:ext cx="1710213" cy="1026128"/>
      </dsp:txXfrm>
    </dsp:sp>
    <dsp:sp modelId="{EF8CF28E-3AF5-4CE7-AB1B-6C5CA0E68FF8}">
      <dsp:nvSpPr>
        <dsp:cNvPr id="0" name=""/>
        <dsp:cNvSpPr/>
      </dsp:nvSpPr>
      <dsp:spPr>
        <a:xfrm>
          <a:off x="3763827" y="481080"/>
          <a:ext cx="1710213" cy="10261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a:t>“no sweatpants”</a:t>
          </a:r>
          <a:endParaRPr lang="en-US" sz="1600" kern="1200" dirty="0"/>
        </a:p>
      </dsp:txBody>
      <dsp:txXfrm>
        <a:off x="3763827" y="481080"/>
        <a:ext cx="1710213" cy="1026128"/>
      </dsp:txXfrm>
    </dsp:sp>
    <dsp:sp modelId="{C5F0369F-3E92-4770-BD8A-E2927AB369A2}">
      <dsp:nvSpPr>
        <dsp:cNvPr id="0" name=""/>
        <dsp:cNvSpPr/>
      </dsp:nvSpPr>
      <dsp:spPr>
        <a:xfrm>
          <a:off x="5645062" y="481080"/>
          <a:ext cx="1710213" cy="10261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a:t>“no activewear”                         </a:t>
          </a:r>
          <a:endParaRPr lang="en-US" sz="1600" kern="1200" dirty="0"/>
        </a:p>
      </dsp:txBody>
      <dsp:txXfrm>
        <a:off x="5645062" y="481080"/>
        <a:ext cx="1710213" cy="1026128"/>
      </dsp:txXfrm>
    </dsp:sp>
    <dsp:sp modelId="{36610246-A830-4E95-B444-026FCA04839A}">
      <dsp:nvSpPr>
        <dsp:cNvPr id="0" name=""/>
        <dsp:cNvSpPr/>
      </dsp:nvSpPr>
      <dsp:spPr>
        <a:xfrm>
          <a:off x="7526297" y="481080"/>
          <a:ext cx="1710213" cy="10261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“no short shorts or skirts”</a:t>
          </a:r>
        </a:p>
      </dsp:txBody>
      <dsp:txXfrm>
        <a:off x="7526297" y="481080"/>
        <a:ext cx="1710213" cy="1026128"/>
      </dsp:txXfrm>
    </dsp:sp>
    <dsp:sp modelId="{10808F23-8652-498C-A846-C0D040FFBCAC}">
      <dsp:nvSpPr>
        <dsp:cNvPr id="0" name=""/>
        <dsp:cNvSpPr/>
      </dsp:nvSpPr>
      <dsp:spPr>
        <a:xfrm>
          <a:off x="9407532" y="481080"/>
          <a:ext cx="1710213" cy="102612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“no spaghetti straps”</a:t>
          </a:r>
        </a:p>
      </dsp:txBody>
      <dsp:txXfrm>
        <a:off x="9407532" y="481080"/>
        <a:ext cx="1710213" cy="1026128"/>
      </dsp:txXfrm>
    </dsp:sp>
    <dsp:sp modelId="{FD789437-B5E4-4059-9F71-0255A9234F43}">
      <dsp:nvSpPr>
        <dsp:cNvPr id="0" name=""/>
        <dsp:cNvSpPr/>
      </dsp:nvSpPr>
      <dsp:spPr>
        <a:xfrm>
          <a:off x="1357" y="1678230"/>
          <a:ext cx="1710213" cy="10261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“no tube tops”</a:t>
          </a:r>
        </a:p>
      </dsp:txBody>
      <dsp:txXfrm>
        <a:off x="1357" y="1678230"/>
        <a:ext cx="1710213" cy="1026128"/>
      </dsp:txXfrm>
    </dsp:sp>
    <dsp:sp modelId="{D9E7BC56-FE7C-4D76-B4B1-DD1DF0978F71}">
      <dsp:nvSpPr>
        <dsp:cNvPr id="0" name=""/>
        <dsp:cNvSpPr/>
      </dsp:nvSpPr>
      <dsp:spPr>
        <a:xfrm>
          <a:off x="1882592" y="1678230"/>
          <a:ext cx="1710213" cy="10261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“no dresses”</a:t>
          </a:r>
        </a:p>
      </dsp:txBody>
      <dsp:txXfrm>
        <a:off x="1882592" y="1678230"/>
        <a:ext cx="1710213" cy="1026128"/>
      </dsp:txXfrm>
    </dsp:sp>
    <dsp:sp modelId="{69A05EFF-9BBD-49FF-A6E3-45D5E7BDA310}">
      <dsp:nvSpPr>
        <dsp:cNvPr id="0" name=""/>
        <dsp:cNvSpPr/>
      </dsp:nvSpPr>
      <dsp:spPr>
        <a:xfrm>
          <a:off x="3763827" y="1678230"/>
          <a:ext cx="1710213" cy="10261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a:t>“no tight/revealing clothing”</a:t>
          </a:r>
          <a:endParaRPr lang="en-US" sz="1600" kern="1200" dirty="0"/>
        </a:p>
      </dsp:txBody>
      <dsp:txXfrm>
        <a:off x="3763827" y="1678230"/>
        <a:ext cx="1710213" cy="1026128"/>
      </dsp:txXfrm>
    </dsp:sp>
    <dsp:sp modelId="{3843EF2B-4C9D-47F3-AAAC-D7DEA318E1E6}">
      <dsp:nvSpPr>
        <dsp:cNvPr id="0" name=""/>
        <dsp:cNvSpPr/>
      </dsp:nvSpPr>
      <dsp:spPr>
        <a:xfrm>
          <a:off x="5645062" y="1678230"/>
          <a:ext cx="1710213" cy="10261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“no leggings”</a:t>
          </a:r>
        </a:p>
      </dsp:txBody>
      <dsp:txXfrm>
        <a:off x="5645062" y="1678230"/>
        <a:ext cx="1710213" cy="1026128"/>
      </dsp:txXfrm>
    </dsp:sp>
    <dsp:sp modelId="{56ED5116-483D-4D76-9A45-3AD8AC2E1588}">
      <dsp:nvSpPr>
        <dsp:cNvPr id="0" name=""/>
        <dsp:cNvSpPr/>
      </dsp:nvSpPr>
      <dsp:spPr>
        <a:xfrm>
          <a:off x="7526297" y="1678230"/>
          <a:ext cx="1710213" cy="102612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“no joggers”</a:t>
          </a:r>
        </a:p>
      </dsp:txBody>
      <dsp:txXfrm>
        <a:off x="7526297" y="1678230"/>
        <a:ext cx="1710213" cy="1026128"/>
      </dsp:txXfrm>
    </dsp:sp>
    <dsp:sp modelId="{BEA658B7-F234-4A9C-9039-AD41C180B408}">
      <dsp:nvSpPr>
        <dsp:cNvPr id="0" name=""/>
        <dsp:cNvSpPr/>
      </dsp:nvSpPr>
      <dsp:spPr>
        <a:xfrm>
          <a:off x="9407532" y="1678230"/>
          <a:ext cx="1710213" cy="10261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a:t>“no ‘extreme</a:t>
          </a:r>
          <a:r>
            <a:rPr lang="en-US" sz="1600" kern="1200" dirty="0"/>
            <a:t>’</a:t>
          </a:r>
          <a:r>
            <a:rPr lang="en-US" sz="1600" b="0" i="0" kern="1200" dirty="0"/>
            <a:t> hairstyles or colors”</a:t>
          </a:r>
          <a:endParaRPr lang="en-US" sz="1600" kern="1200" dirty="0"/>
        </a:p>
      </dsp:txBody>
      <dsp:txXfrm>
        <a:off x="9407532" y="1678230"/>
        <a:ext cx="1710213" cy="1026128"/>
      </dsp:txXfrm>
    </dsp:sp>
    <dsp:sp modelId="{75012C0B-D7D0-4716-B158-E4482D673A47}">
      <dsp:nvSpPr>
        <dsp:cNvPr id="0" name=""/>
        <dsp:cNvSpPr/>
      </dsp:nvSpPr>
      <dsp:spPr>
        <a:xfrm>
          <a:off x="1357" y="2875380"/>
          <a:ext cx="1710213" cy="10261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a:t>“no Crocs”</a:t>
          </a:r>
          <a:endParaRPr lang="en-US" sz="1600" kern="1200" dirty="0"/>
        </a:p>
      </dsp:txBody>
      <dsp:txXfrm>
        <a:off x="1357" y="2875380"/>
        <a:ext cx="1710213" cy="1026128"/>
      </dsp:txXfrm>
    </dsp:sp>
    <dsp:sp modelId="{C325209B-4657-4377-BB76-5A43E435611A}">
      <dsp:nvSpPr>
        <dsp:cNvPr id="0" name=""/>
        <dsp:cNvSpPr/>
      </dsp:nvSpPr>
      <dsp:spPr>
        <a:xfrm>
          <a:off x="1882592" y="2875380"/>
          <a:ext cx="1710213" cy="10261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“all shirts must be tucked in</a:t>
          </a:r>
        </a:p>
      </dsp:txBody>
      <dsp:txXfrm>
        <a:off x="1882592" y="2875380"/>
        <a:ext cx="1710213" cy="1026128"/>
      </dsp:txXfrm>
    </dsp:sp>
    <dsp:sp modelId="{C2C1C5F8-8815-4187-9B77-69E1ADA37301}">
      <dsp:nvSpPr>
        <dsp:cNvPr id="0" name=""/>
        <dsp:cNvSpPr/>
      </dsp:nvSpPr>
      <dsp:spPr>
        <a:xfrm>
          <a:off x="3763827" y="2875380"/>
          <a:ext cx="1710213" cy="10261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“no hoodies/hooded jackets” </a:t>
          </a:r>
        </a:p>
      </dsp:txBody>
      <dsp:txXfrm>
        <a:off x="3763827" y="2875380"/>
        <a:ext cx="1710213" cy="1026128"/>
      </dsp:txXfrm>
    </dsp:sp>
    <dsp:sp modelId="{09EC943A-A955-424A-80AF-E1DC4C576AAE}">
      <dsp:nvSpPr>
        <dsp:cNvPr id="0" name=""/>
        <dsp:cNvSpPr/>
      </dsp:nvSpPr>
      <dsp:spPr>
        <a:xfrm>
          <a:off x="5645062" y="2875380"/>
          <a:ext cx="1710213" cy="102612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“hair should be clean and neatly groomed” </a:t>
          </a:r>
        </a:p>
      </dsp:txBody>
      <dsp:txXfrm>
        <a:off x="5645062" y="2875380"/>
        <a:ext cx="1710213" cy="1026128"/>
      </dsp:txXfrm>
    </dsp:sp>
    <dsp:sp modelId="{44EAD19C-AFC4-4B14-9C1C-D15764F44520}">
      <dsp:nvSpPr>
        <dsp:cNvPr id="0" name=""/>
        <dsp:cNvSpPr/>
      </dsp:nvSpPr>
      <dsp:spPr>
        <a:xfrm>
          <a:off x="7526297" y="2875380"/>
          <a:ext cx="1710213" cy="102612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“no shirts which expose cleavage”</a:t>
          </a:r>
        </a:p>
      </dsp:txBody>
      <dsp:txXfrm>
        <a:off x="7526297" y="2875380"/>
        <a:ext cx="1710213" cy="1026128"/>
      </dsp:txXfrm>
    </dsp:sp>
    <dsp:sp modelId="{A8DA9FD9-1148-4E1C-BCEE-33ADB6879B6B}">
      <dsp:nvSpPr>
        <dsp:cNvPr id="0" name=""/>
        <dsp:cNvSpPr/>
      </dsp:nvSpPr>
      <dsp:spPr>
        <a:xfrm>
          <a:off x="9407532" y="2875380"/>
          <a:ext cx="1710213" cy="102612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a:t>“students dressed in uniform are better perceived by teachers and peers”</a:t>
          </a:r>
          <a:endParaRPr lang="en-US" sz="1400" kern="1200" dirty="0"/>
        </a:p>
      </dsp:txBody>
      <dsp:txXfrm>
        <a:off x="9407532" y="2875380"/>
        <a:ext cx="1710213" cy="10261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a:prstGeom prst="rect">
            <a:avLst/>
          </a:prstGeom>
          <a:noFill/>
          <a:ln w="12700">
            <a:solidFill>
              <a:prstClr val="black"/>
            </a:solidFill>
          </a:ln>
        </p:spPr>
      </p:sp>
      <p:sp>
        <p:nvSpPr>
          <p:cNvPr id="3" name="Notes Placeholder 2"/>
          <p:cNvSpPr>
            <a:spLocks noGrp="1"/>
          </p:cNvSpPr>
          <p:nvPr>
            <p:ph type="body" idx="1"/>
          </p:nvPr>
        </p:nvSpPr>
        <p:spPr>
          <a:xfrm>
            <a:off x="702310" y="4480004"/>
            <a:ext cx="5618480" cy="3665458"/>
          </a:xfrm>
          <a:prstGeom prst="rect">
            <a:avLst/>
          </a:prstGeom>
        </p:spPr>
        <p:txBody>
          <a:bodyPr lIns="39191" tIns="19596" rIns="39191" bIns="19596"/>
          <a:lstStyle/>
          <a:p>
            <a:endParaRPr lang="en-US" dirty="0"/>
          </a:p>
        </p:txBody>
      </p:sp>
    </p:spTree>
    <p:extLst>
      <p:ext uri="{BB962C8B-B14F-4D97-AF65-F5344CB8AC3E}">
        <p14:creationId xmlns:p14="http://schemas.microsoft.com/office/powerpoint/2010/main" val="235218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a:prstGeom prst="rect">
            <a:avLst/>
          </a:prstGeom>
          <a:noFill/>
          <a:ln w="12700">
            <a:solidFill>
              <a:prstClr val="black"/>
            </a:solidFill>
          </a:ln>
        </p:spPr>
      </p:sp>
      <p:sp>
        <p:nvSpPr>
          <p:cNvPr id="3" name="Notes Placeholder 2"/>
          <p:cNvSpPr>
            <a:spLocks noGrp="1"/>
          </p:cNvSpPr>
          <p:nvPr>
            <p:ph type="body" idx="1"/>
          </p:nvPr>
        </p:nvSpPr>
        <p:spPr>
          <a:xfrm>
            <a:off x="702310" y="4480004"/>
            <a:ext cx="5618480" cy="3665458"/>
          </a:xfrm>
          <a:prstGeom prst="rect">
            <a:avLst/>
          </a:prstGeom>
        </p:spPr>
        <p:txBody>
          <a:bodyPr lIns="39191" tIns="19596" rIns="39191" bIns="19596"/>
          <a:lstStyle/>
          <a:p>
            <a:endParaRPr lang="en-US" dirty="0"/>
          </a:p>
        </p:txBody>
      </p:sp>
    </p:spTree>
    <p:extLst>
      <p:ext uri="{BB962C8B-B14F-4D97-AF65-F5344CB8AC3E}">
        <p14:creationId xmlns:p14="http://schemas.microsoft.com/office/powerpoint/2010/main" val="279474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a:prstGeom prst="rect">
            <a:avLst/>
          </a:prstGeom>
          <a:noFill/>
          <a:ln w="12700">
            <a:solidFill>
              <a:prstClr val="black"/>
            </a:solidFill>
          </a:ln>
        </p:spPr>
      </p:sp>
      <p:sp>
        <p:nvSpPr>
          <p:cNvPr id="3" name="Notes Placeholder 2"/>
          <p:cNvSpPr>
            <a:spLocks noGrp="1"/>
          </p:cNvSpPr>
          <p:nvPr>
            <p:ph type="body" idx="1"/>
          </p:nvPr>
        </p:nvSpPr>
        <p:spPr>
          <a:xfrm>
            <a:off x="702310" y="4480004"/>
            <a:ext cx="5618480" cy="3665458"/>
          </a:xfrm>
          <a:prstGeom prst="rect">
            <a:avLst/>
          </a:prstGeom>
        </p:spPr>
        <p:txBody>
          <a:bodyPr lIns="39191" tIns="19596" rIns="39191" bIns="19596"/>
          <a:lstStyle/>
          <a:p>
            <a:endParaRPr lang="en-US" dirty="0"/>
          </a:p>
        </p:txBody>
      </p:sp>
    </p:spTree>
    <p:extLst>
      <p:ext uri="{BB962C8B-B14F-4D97-AF65-F5344CB8AC3E}">
        <p14:creationId xmlns:p14="http://schemas.microsoft.com/office/powerpoint/2010/main" val="401583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a:prstGeom prst="rect">
            <a:avLst/>
          </a:prstGeom>
          <a:noFill/>
          <a:ln w="12700">
            <a:solidFill>
              <a:prstClr val="black"/>
            </a:solidFill>
          </a:ln>
        </p:spPr>
      </p:sp>
      <p:sp>
        <p:nvSpPr>
          <p:cNvPr id="3" name="Notes Placeholder 2"/>
          <p:cNvSpPr>
            <a:spLocks noGrp="1"/>
          </p:cNvSpPr>
          <p:nvPr>
            <p:ph type="body" idx="1"/>
          </p:nvPr>
        </p:nvSpPr>
        <p:spPr>
          <a:xfrm>
            <a:off x="702310" y="4480004"/>
            <a:ext cx="5618480" cy="3665458"/>
          </a:xfrm>
          <a:prstGeom prst="rect">
            <a:avLst/>
          </a:prstGeom>
        </p:spPr>
        <p:txBody>
          <a:bodyPr lIns="39191" tIns="19596" rIns="39191" bIns="19596"/>
          <a:lstStyle/>
          <a:p>
            <a:endParaRPr lang="en-US" dirty="0"/>
          </a:p>
        </p:txBody>
      </p:sp>
    </p:spTree>
    <p:extLst>
      <p:ext uri="{BB962C8B-B14F-4D97-AF65-F5344CB8AC3E}">
        <p14:creationId xmlns:p14="http://schemas.microsoft.com/office/powerpoint/2010/main" val="3822127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a:prstGeom prst="rect">
            <a:avLst/>
          </a:prstGeom>
          <a:noFill/>
          <a:ln w="12700">
            <a:solidFill>
              <a:prstClr val="black"/>
            </a:solidFill>
          </a:ln>
        </p:spPr>
      </p:sp>
      <p:sp>
        <p:nvSpPr>
          <p:cNvPr id="3" name="Notes Placeholder 2"/>
          <p:cNvSpPr>
            <a:spLocks noGrp="1"/>
          </p:cNvSpPr>
          <p:nvPr>
            <p:ph type="body" idx="1"/>
          </p:nvPr>
        </p:nvSpPr>
        <p:spPr>
          <a:xfrm>
            <a:off x="702310" y="4480004"/>
            <a:ext cx="5618480" cy="3665458"/>
          </a:xfrm>
          <a:prstGeom prst="rect">
            <a:avLst/>
          </a:prstGeom>
        </p:spPr>
        <p:txBody>
          <a:bodyPr lIns="39191" tIns="19596" rIns="39191" bIns="19596"/>
          <a:lstStyle/>
          <a:p>
            <a:r>
              <a:rPr lang="en-US" dirty="0"/>
              <a:t>Principals: Based on your15-Day count, please give your GO Team an overview of your projected vs. 8/21 enrolled numbers as well as information on your FY25 budget adjustment. </a:t>
            </a:r>
          </a:p>
        </p:txBody>
      </p:sp>
    </p:spTree>
    <p:extLst>
      <p:ext uri="{BB962C8B-B14F-4D97-AF65-F5344CB8AC3E}">
        <p14:creationId xmlns:p14="http://schemas.microsoft.com/office/powerpoint/2010/main" val="373200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444500"/>
            <a:ext cx="2132012" cy="1198563"/>
          </a:xfrm>
        </p:spPr>
      </p:sp>
      <p:sp>
        <p:nvSpPr>
          <p:cNvPr id="3" name="Notes Placeholder 2"/>
          <p:cNvSpPr>
            <a:spLocks noGrp="1"/>
          </p:cNvSpPr>
          <p:nvPr>
            <p:ph type="body" idx="1"/>
          </p:nvPr>
        </p:nvSpPr>
        <p:spPr/>
        <p:txBody>
          <a:bodyPr lIns="39191" tIns="19596" rIns="39191" bIns="19596"/>
          <a:lstStyle/>
          <a:p>
            <a:pPr defTabSz="396536">
              <a:defRPr/>
            </a:pPr>
            <a:r>
              <a:rPr lang="en-US" dirty="0"/>
              <a:t>Review the previously discussed plan for the FY25 Leveling Reserve as discussed by the GO Team in your Feb. 2024 Budget Feedback meeting and March 2024 Approval meeting. </a:t>
            </a:r>
          </a:p>
        </p:txBody>
      </p:sp>
      <p:sp>
        <p:nvSpPr>
          <p:cNvPr id="4" name="Slide Number Placeholder 3"/>
          <p:cNvSpPr>
            <a:spLocks noGrp="1"/>
          </p:cNvSpPr>
          <p:nvPr>
            <p:ph type="sldNum" sz="quarter" idx="10"/>
          </p:nvPr>
        </p:nvSpPr>
        <p:spPr/>
        <p:txBody>
          <a:bodyPr lIns="39191" tIns="19596" rIns="39191" bIns="19596"/>
          <a:lstStyle/>
          <a:p>
            <a:pPr algn="r" defTabSz="195956">
              <a:defRPr/>
            </a:pPr>
            <a:fld id="{06FECA5B-CB69-434F-96AB-1E7E18E86F8F}" type="slidenum">
              <a:rPr lang="en-US" sz="500">
                <a:solidFill>
                  <a:prstClr val="black"/>
                </a:solidFill>
                <a:latin typeface="Calibri"/>
              </a:rPr>
              <a:pPr algn="r" defTabSz="195956">
                <a:defRPr/>
              </a:pPr>
              <a:t>31</a:t>
            </a:fld>
            <a:endParaRPr lang="en-US" sz="500" dirty="0">
              <a:solidFill>
                <a:prstClr val="black"/>
              </a:solidFill>
              <a:latin typeface="Calibri"/>
            </a:endParaRPr>
          </a:p>
        </p:txBody>
      </p:sp>
    </p:spTree>
    <p:extLst>
      <p:ext uri="{BB962C8B-B14F-4D97-AF65-F5344CB8AC3E}">
        <p14:creationId xmlns:p14="http://schemas.microsoft.com/office/powerpoint/2010/main" val="110747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444500"/>
            <a:ext cx="2132012" cy="1198563"/>
          </a:xfrm>
        </p:spPr>
      </p:sp>
      <p:sp>
        <p:nvSpPr>
          <p:cNvPr id="3" name="Notes Placeholder 2"/>
          <p:cNvSpPr>
            <a:spLocks noGrp="1"/>
          </p:cNvSpPr>
          <p:nvPr>
            <p:ph type="body" idx="1"/>
          </p:nvPr>
        </p:nvSpPr>
        <p:spPr/>
        <p:txBody>
          <a:bodyPr lIns="39191" tIns="19596" rIns="39191" bIns="19596"/>
          <a:lstStyle/>
          <a:p>
            <a:pPr defTabSz="396536">
              <a:defRPr/>
            </a:pPr>
            <a:r>
              <a:rPr lang="en-US" dirty="0"/>
              <a:t>Review the previously discussed plan for the FY25 Title I Holdback as discussed by the GO Team in your Feb. 2024 Budget Feedback meeting and March 2024 Approval meeting. </a:t>
            </a:r>
          </a:p>
          <a:p>
            <a:pPr defTabSz="396536">
              <a:defRPr/>
            </a:pPr>
            <a:endParaRPr lang="en-US" dirty="0"/>
          </a:p>
        </p:txBody>
      </p:sp>
      <p:sp>
        <p:nvSpPr>
          <p:cNvPr id="4" name="Slide Number Placeholder 3"/>
          <p:cNvSpPr>
            <a:spLocks noGrp="1"/>
          </p:cNvSpPr>
          <p:nvPr>
            <p:ph type="sldNum" sz="quarter" idx="10"/>
          </p:nvPr>
        </p:nvSpPr>
        <p:spPr/>
        <p:txBody>
          <a:bodyPr lIns="39191" tIns="19596" rIns="39191" bIns="19596"/>
          <a:lstStyle/>
          <a:p>
            <a:pPr algn="r" defTabSz="195956">
              <a:defRPr/>
            </a:pPr>
            <a:fld id="{06FECA5B-CB69-434F-96AB-1E7E18E86F8F}" type="slidenum">
              <a:rPr lang="en-US" sz="500">
                <a:solidFill>
                  <a:prstClr val="black"/>
                </a:solidFill>
                <a:latin typeface="Calibri"/>
              </a:rPr>
              <a:pPr algn="r" defTabSz="195956">
                <a:defRPr/>
              </a:pPr>
              <a:t>32</a:t>
            </a:fld>
            <a:endParaRPr lang="en-US" sz="500" dirty="0">
              <a:solidFill>
                <a:prstClr val="black"/>
              </a:solidFill>
              <a:latin typeface="Calibri"/>
            </a:endParaRPr>
          </a:p>
        </p:txBody>
      </p:sp>
    </p:spTree>
    <p:extLst>
      <p:ext uri="{BB962C8B-B14F-4D97-AF65-F5344CB8AC3E}">
        <p14:creationId xmlns:p14="http://schemas.microsoft.com/office/powerpoint/2010/main" val="233179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0.svg"/><Relationship Id="rId4" Type="http://schemas.openxmlformats.org/officeDocument/2006/relationships/image" Target="../media/image2.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10.svg"/><Relationship Id="rId4" Type="http://schemas.openxmlformats.org/officeDocument/2006/relationships/image" Target="../media/image2.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dirty="0"/>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dirty="0"/>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dirty="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806015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7639154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Tree>
    <p:extLst>
      <p:ext uri="{BB962C8B-B14F-4D97-AF65-F5344CB8AC3E}">
        <p14:creationId xmlns:p14="http://schemas.microsoft.com/office/powerpoint/2010/main" val="341135322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59230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dirty="0"/>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289096027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334546412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dirty="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dirty="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142636613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65413603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522995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302826903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dirty="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59447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dirty="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233007437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89963845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115686126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34120656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dirty="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83065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198344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07571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9004596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841363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2208507"/>
      </p:ext>
    </p:extLst>
  </p:cSld>
  <p:clrMapOvr>
    <a:masterClrMapping/>
  </p:clrMapOvr>
  <p:transition spd="slow">
    <p:check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6AC7D8-2AFC-4808-BB76-5F5DDFB76EE2}"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B7E98F-F20C-4394-8A8B-A398A1DC9A0E}" type="slidenum">
              <a:rPr lang="en-US" smtClean="0"/>
              <a:t>‹#›</a:t>
            </a:fld>
            <a:endParaRPr lang="en-US" dirty="0"/>
          </a:p>
        </p:txBody>
      </p:sp>
    </p:spTree>
    <p:extLst>
      <p:ext uri="{BB962C8B-B14F-4D97-AF65-F5344CB8AC3E}">
        <p14:creationId xmlns:p14="http://schemas.microsoft.com/office/powerpoint/2010/main" val="19962901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84004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48296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dirty="0"/>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dirty="0"/>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1679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85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6573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5319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dirty="0"/>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67691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dirty="0"/>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2001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2358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6258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dirty="0"/>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dirty="0"/>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93628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790082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1765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11915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6594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932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263120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6355768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57559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394027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348121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236543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3698892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dirty="0"/>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4348774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dirty="0"/>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407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3894994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938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62362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29918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dirty="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1837189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04332716"/>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91088" y="6413619"/>
            <a:ext cx="987552" cy="274320"/>
          </a:xfrm>
        </p:spPr>
        <p:txBody>
          <a:bodyPr>
            <a:noAutofit/>
          </a:bodyPr>
          <a:lstStyle/>
          <a:p>
            <a:fld id="{AEC10A0C-BB77-FD4A-8FA4-D4334D01E3A4}" type="slidenum">
              <a:rPr lang="en-US" smtClean="0"/>
              <a:pPr/>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Tree>
    <p:extLst>
      <p:ext uri="{BB962C8B-B14F-4D97-AF65-F5344CB8AC3E}">
        <p14:creationId xmlns:p14="http://schemas.microsoft.com/office/powerpoint/2010/main" val="2630569874"/>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07945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dirty="0"/>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725719348"/>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954401844"/>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dirty="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dirty="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836598805"/>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27264698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dirty="0"/>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2974155179"/>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3511813830"/>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dirty="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2478"/>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dirty="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2612224407"/>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1134598741"/>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018895991"/>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134369804"/>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dirty="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6528945"/>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7205339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29919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19007091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038175806"/>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2340926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9687178"/>
      </p:ext>
    </p:extLst>
  </p:cSld>
  <p:clrMapOvr>
    <a:masterClrMapping/>
  </p:clrMapOvr>
  <p:transition spd="slow">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2.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3.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1910215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752" r:id="rId22"/>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661900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4626055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0936224" y="643617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74618476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3.xml"/><Relationship Id="rId5" Type="http://schemas.openxmlformats.org/officeDocument/2006/relationships/hyperlink" Target="https://simbli.eboardsolutions.com/Policy/ViewPolicy.aspx?S=36031014&amp;revid=vsvYdg3F4DPMZzvrjOUwHw==&amp;ptid=amIgTZiB9plushNjl6WXhfiOQ==&amp;secid=&amp;PG=6&amp;IRP=0&amp;isPndg=false"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hyperlink" Target="http://tinyaps.com/?APSDressCodePolicy" TargetMode="Externa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3.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8.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2.bin"/><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5.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dirty="0"/>
              <a:t>GO Team Meeting #1</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t>Dunbar Elementary School </a:t>
            </a:r>
          </a:p>
          <a:p>
            <a:r>
              <a:rPr lang="en-US" dirty="0"/>
              <a:t>9/19/2024 </a:t>
            </a:r>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0BC64-D592-4707-5562-64D3C249007A}"/>
              </a:ext>
            </a:extLst>
          </p:cNvPr>
          <p:cNvSpPr>
            <a:spLocks noGrp="1"/>
          </p:cNvSpPr>
          <p:nvPr>
            <p:ph type="title"/>
          </p:nvPr>
        </p:nvSpPr>
        <p:spPr/>
        <p:txBody>
          <a:bodyPr/>
          <a:lstStyle/>
          <a:p>
            <a:r>
              <a:rPr lang="en-US" dirty="0"/>
              <a:t>Spring Map MATH</a:t>
            </a:r>
          </a:p>
        </p:txBody>
      </p:sp>
      <p:pic>
        <p:nvPicPr>
          <p:cNvPr id="6" name="Content Placeholder 5" descr="A screenshot of a graph&#10;&#10;Description automatically generated">
            <a:extLst>
              <a:ext uri="{FF2B5EF4-FFF2-40B4-BE49-F238E27FC236}">
                <a16:creationId xmlns:a16="http://schemas.microsoft.com/office/drawing/2014/main" id="{9B99310D-6529-EE8D-BF55-0F8FD3644231}"/>
              </a:ext>
            </a:extLst>
          </p:cNvPr>
          <p:cNvPicPr>
            <a:picLocks noGrp="1" noChangeAspect="1"/>
          </p:cNvPicPr>
          <p:nvPr>
            <p:ph sz="half" idx="1"/>
          </p:nvPr>
        </p:nvPicPr>
        <p:blipFill>
          <a:blip r:embed="rId2"/>
          <a:stretch>
            <a:fillRect/>
          </a:stretch>
        </p:blipFill>
        <p:spPr>
          <a:xfrm>
            <a:off x="657574" y="2114991"/>
            <a:ext cx="10772426" cy="2924842"/>
          </a:xfrm>
        </p:spPr>
      </p:pic>
      <p:sp>
        <p:nvSpPr>
          <p:cNvPr id="4" name="Slide Number Placeholder 3">
            <a:extLst>
              <a:ext uri="{FF2B5EF4-FFF2-40B4-BE49-F238E27FC236}">
                <a16:creationId xmlns:a16="http://schemas.microsoft.com/office/drawing/2014/main" id="{080B4E4E-968B-E94E-58FD-BFB3867B873D}"/>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498661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240F-35CD-5030-6DAB-ABA9A4EFDC32}"/>
              </a:ext>
            </a:extLst>
          </p:cNvPr>
          <p:cNvSpPr>
            <a:spLocks noGrp="1"/>
          </p:cNvSpPr>
          <p:nvPr>
            <p:ph type="title"/>
          </p:nvPr>
        </p:nvSpPr>
        <p:spPr/>
        <p:txBody>
          <a:bodyPr/>
          <a:lstStyle/>
          <a:p>
            <a:r>
              <a:rPr lang="en-US" dirty="0"/>
              <a:t>MAP GROWTH Classroom Drill Down </a:t>
            </a:r>
          </a:p>
        </p:txBody>
      </p:sp>
      <p:sp>
        <p:nvSpPr>
          <p:cNvPr id="4" name="Slide Number Placeholder 3">
            <a:extLst>
              <a:ext uri="{FF2B5EF4-FFF2-40B4-BE49-F238E27FC236}">
                <a16:creationId xmlns:a16="http://schemas.microsoft.com/office/drawing/2014/main" id="{B18DE190-554B-B003-C5BD-DA5F6CD85018}"/>
              </a:ext>
            </a:extLst>
          </p:cNvPr>
          <p:cNvSpPr>
            <a:spLocks noGrp="1"/>
          </p:cNvSpPr>
          <p:nvPr>
            <p:ph type="sldNum" sz="quarter" idx="12"/>
          </p:nvPr>
        </p:nvSpPr>
        <p:spPr/>
        <p:txBody>
          <a:bodyPr/>
          <a:lstStyle/>
          <a:p>
            <a:fld id="{48F63A3B-78C7-47BE-AE5E-E10140E04643}" type="slidenum">
              <a:rPr lang="en-US" smtClean="0"/>
              <a:t>11</a:t>
            </a:fld>
            <a:endParaRPr lang="en-US" dirty="0"/>
          </a:p>
        </p:txBody>
      </p:sp>
      <p:pic>
        <p:nvPicPr>
          <p:cNvPr id="10" name="Content Placeholder 9" descr="A screenshot of a test&#10;&#10;Description automatically generated">
            <a:extLst>
              <a:ext uri="{FF2B5EF4-FFF2-40B4-BE49-F238E27FC236}">
                <a16:creationId xmlns:a16="http://schemas.microsoft.com/office/drawing/2014/main" id="{B6F0EBD4-4C25-C213-BEB8-6F32DEF55C65}"/>
              </a:ext>
            </a:extLst>
          </p:cNvPr>
          <p:cNvPicPr>
            <a:picLocks noGrp="1" noChangeAspect="1"/>
          </p:cNvPicPr>
          <p:nvPr>
            <p:ph sz="half" idx="1"/>
          </p:nvPr>
        </p:nvPicPr>
        <p:blipFill>
          <a:blip r:embed="rId2"/>
          <a:stretch>
            <a:fillRect/>
          </a:stretch>
        </p:blipFill>
        <p:spPr>
          <a:xfrm>
            <a:off x="997822" y="2468880"/>
            <a:ext cx="8805396" cy="2909281"/>
          </a:xfrm>
        </p:spPr>
      </p:pic>
    </p:spTree>
    <p:extLst>
      <p:ext uri="{BB962C8B-B14F-4D97-AF65-F5344CB8AC3E}">
        <p14:creationId xmlns:p14="http://schemas.microsoft.com/office/powerpoint/2010/main" val="107169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7" name="Title 1">
            <a:extLst>
              <a:ext uri="{FF2B5EF4-FFF2-40B4-BE49-F238E27FC236}">
                <a16:creationId xmlns:a16="http://schemas.microsoft.com/office/drawing/2014/main" id="{334AB01C-508F-1CD2-AE72-376C07D912DC}"/>
              </a:ext>
            </a:extLst>
          </p:cNvPr>
          <p:cNvSpPr txBox="1">
            <a:spLocks/>
          </p:cNvSpPr>
          <p:nvPr/>
        </p:nvSpPr>
        <p:spPr>
          <a:xfrm>
            <a:off x="539496" y="445770"/>
            <a:ext cx="10671048" cy="768096"/>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dirty="0">
                <a:latin typeface="Arial Black" panose="020B0604020202020204" pitchFamily="34" charset="0"/>
                <a:cs typeface="Arial Black" panose="020B0604020202020204" pitchFamily="34" charset="0"/>
              </a:rPr>
              <a:t>GMAS Results</a:t>
            </a:r>
          </a:p>
        </p:txBody>
      </p:sp>
      <p:sp>
        <p:nvSpPr>
          <p:cNvPr id="2" name="TextBox 1">
            <a:extLst>
              <a:ext uri="{FF2B5EF4-FFF2-40B4-BE49-F238E27FC236}">
                <a16:creationId xmlns:a16="http://schemas.microsoft.com/office/drawing/2014/main" id="{030AEE4F-F85D-2E91-1DE8-026A4F879E76}"/>
              </a:ext>
            </a:extLst>
          </p:cNvPr>
          <p:cNvSpPr txBox="1"/>
          <p:nvPr/>
        </p:nvSpPr>
        <p:spPr>
          <a:xfrm>
            <a:off x="382554" y="1161073"/>
            <a:ext cx="9909111" cy="646331"/>
          </a:xfrm>
          <a:prstGeom prst="rect">
            <a:avLst/>
          </a:prstGeom>
          <a:noFill/>
        </p:spPr>
        <p:txBody>
          <a:bodyPr wrap="square" rtlCol="0">
            <a:spAutoFit/>
          </a:bodyPr>
          <a:lstStyle/>
          <a:p>
            <a:r>
              <a:rPr lang="en-US" sz="1800" dirty="0">
                <a:solidFill>
                  <a:schemeClr val="accent4"/>
                </a:solidFill>
                <a:latin typeface="Arial" panose="020B0604020202020204" pitchFamily="34" charset="0"/>
                <a:cs typeface="Arial" panose="020B0604020202020204" pitchFamily="34" charset="0"/>
              </a:rPr>
              <a:t>Milestones Math results are embargoed by GA DOE until late September 2024. If you meet prior to the data being released, results will be shared at your next GO Team meeting.</a:t>
            </a:r>
            <a:endParaRPr lang="en-US" dirty="0"/>
          </a:p>
        </p:txBody>
      </p:sp>
      <p:pic>
        <p:nvPicPr>
          <p:cNvPr id="4" name="Picture 3">
            <a:extLst>
              <a:ext uri="{FF2B5EF4-FFF2-40B4-BE49-F238E27FC236}">
                <a16:creationId xmlns:a16="http://schemas.microsoft.com/office/drawing/2014/main" id="{BDFDA017-5A7A-518B-5D33-DF8F16BF45CE}"/>
              </a:ext>
            </a:extLst>
          </p:cNvPr>
          <p:cNvPicPr>
            <a:picLocks noChangeAspect="1"/>
          </p:cNvPicPr>
          <p:nvPr/>
        </p:nvPicPr>
        <p:blipFill>
          <a:blip r:embed="rId3"/>
          <a:stretch>
            <a:fillRect/>
          </a:stretch>
        </p:blipFill>
        <p:spPr>
          <a:xfrm>
            <a:off x="672828" y="3620089"/>
            <a:ext cx="10582160" cy="1904613"/>
          </a:xfrm>
          <a:prstGeom prst="rect">
            <a:avLst/>
          </a:prstGeom>
        </p:spPr>
      </p:pic>
      <p:pic>
        <p:nvPicPr>
          <p:cNvPr id="9" name="Picture 8" descr="A screenshot of a graph&#10;&#10;Description automatically generated">
            <a:extLst>
              <a:ext uri="{FF2B5EF4-FFF2-40B4-BE49-F238E27FC236}">
                <a16:creationId xmlns:a16="http://schemas.microsoft.com/office/drawing/2014/main" id="{16D98FD3-4898-7616-3EC0-BF4255E3571D}"/>
              </a:ext>
            </a:extLst>
          </p:cNvPr>
          <p:cNvPicPr>
            <a:picLocks noChangeAspect="1"/>
          </p:cNvPicPr>
          <p:nvPr/>
        </p:nvPicPr>
        <p:blipFill>
          <a:blip r:embed="rId4"/>
          <a:stretch>
            <a:fillRect/>
          </a:stretch>
        </p:blipFill>
        <p:spPr>
          <a:xfrm>
            <a:off x="628384" y="1874916"/>
            <a:ext cx="10671048" cy="1554084"/>
          </a:xfrm>
          <a:prstGeom prst="rect">
            <a:avLst/>
          </a:prstGeom>
        </p:spPr>
      </p:pic>
    </p:spTree>
    <p:extLst>
      <p:ext uri="{BB962C8B-B14F-4D97-AF65-F5344CB8AC3E}">
        <p14:creationId xmlns:p14="http://schemas.microsoft.com/office/powerpoint/2010/main" val="326017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5B79A42-A580-BA04-634F-C20E01BEBA81}"/>
              </a:ext>
            </a:extLst>
          </p:cNvPr>
          <p:cNvSpPr/>
          <p:nvPr/>
        </p:nvSpPr>
        <p:spPr>
          <a:xfrm>
            <a:off x="3767328" y="4438699"/>
            <a:ext cx="8025384" cy="1815797"/>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6200000" scaled="1"/>
            <a:tileRect/>
          </a:gra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a:xfrm>
            <a:off x="3767328" y="347472"/>
            <a:ext cx="8165592" cy="768096"/>
          </a:xfrm>
        </p:spPr>
        <p:txBody>
          <a:bodyPr/>
          <a:lstStyle/>
          <a:p>
            <a:r>
              <a:rPr lang="en-US" dirty="0"/>
              <a:t>Glows &amp; Grows</a:t>
            </a:r>
            <a:br>
              <a:rPr lang="en-US" dirty="0"/>
            </a:br>
            <a:endParaRPr lang="en-US" dirty="0"/>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13</a:t>
            </a:fld>
            <a:endParaRPr lang="en-US" dirty="0"/>
          </a:p>
        </p:txBody>
      </p:sp>
      <p:sp>
        <p:nvSpPr>
          <p:cNvPr id="11" name="Text Placeholder 10">
            <a:extLst>
              <a:ext uri="{FF2B5EF4-FFF2-40B4-BE49-F238E27FC236}">
                <a16:creationId xmlns:a16="http://schemas.microsoft.com/office/drawing/2014/main" id="{A2C39DD0-CD86-2929-7808-58D17FC2C0A6}"/>
              </a:ext>
            </a:extLst>
          </p:cNvPr>
          <p:cNvSpPr>
            <a:spLocks noGrp="1"/>
          </p:cNvSpPr>
          <p:nvPr>
            <p:ph type="body" idx="1"/>
          </p:nvPr>
        </p:nvSpPr>
        <p:spPr>
          <a:xfrm>
            <a:off x="3767328" y="1298089"/>
            <a:ext cx="3822192" cy="411480"/>
          </a:xfrm>
        </p:spPr>
        <p:txBody>
          <a:bodyPr/>
          <a:lstStyle/>
          <a:p>
            <a:r>
              <a:rPr lang="en-US" dirty="0"/>
              <a:t>Glows</a:t>
            </a:r>
          </a:p>
        </p:txBody>
      </p:sp>
      <p:sp>
        <p:nvSpPr>
          <p:cNvPr id="14" name="Content Placeholder 13">
            <a:extLst>
              <a:ext uri="{FF2B5EF4-FFF2-40B4-BE49-F238E27FC236}">
                <a16:creationId xmlns:a16="http://schemas.microsoft.com/office/drawing/2014/main" id="{DD1D0BF9-FCAA-67DA-79AB-E6E7E6D2B6A1}"/>
              </a:ext>
            </a:extLst>
          </p:cNvPr>
          <p:cNvSpPr>
            <a:spLocks noGrp="1"/>
          </p:cNvSpPr>
          <p:nvPr>
            <p:ph sz="quarter" idx="4"/>
          </p:nvPr>
        </p:nvSpPr>
        <p:spPr>
          <a:xfrm>
            <a:off x="7970520" y="1710331"/>
            <a:ext cx="3741928" cy="2278698"/>
          </a:xfrm>
        </p:spPr>
        <p:txBody>
          <a:bodyPr/>
          <a:lstStyle/>
          <a:p>
            <a:r>
              <a:rPr lang="en-US" dirty="0"/>
              <a:t>Decrease the number of students scoring in beginning level in ELA in all grades </a:t>
            </a:r>
          </a:p>
          <a:p>
            <a:r>
              <a:rPr lang="en-US" dirty="0"/>
              <a:t>Increase the number of students scoring in proficiency levels </a:t>
            </a:r>
          </a:p>
        </p:txBody>
      </p:sp>
      <p:sp>
        <p:nvSpPr>
          <p:cNvPr id="4" name="Text Placeholder 3">
            <a:extLst>
              <a:ext uri="{FF2B5EF4-FFF2-40B4-BE49-F238E27FC236}">
                <a16:creationId xmlns:a16="http://schemas.microsoft.com/office/drawing/2014/main" id="{F905EDAF-7F0D-70A2-2FDE-151C980459DB}"/>
              </a:ext>
            </a:extLst>
          </p:cNvPr>
          <p:cNvSpPr>
            <a:spLocks noGrp="1"/>
          </p:cNvSpPr>
          <p:nvPr>
            <p:ph type="body" sz="quarter" idx="3"/>
          </p:nvPr>
        </p:nvSpPr>
        <p:spPr>
          <a:xfrm>
            <a:off x="7970520" y="1298089"/>
            <a:ext cx="3822192" cy="411480"/>
          </a:xfrm>
        </p:spPr>
        <p:txBody>
          <a:bodyPr/>
          <a:lstStyle/>
          <a:p>
            <a:r>
              <a:rPr lang="en-US" dirty="0"/>
              <a:t>Grows</a:t>
            </a:r>
          </a:p>
        </p:txBody>
      </p:sp>
      <p:sp>
        <p:nvSpPr>
          <p:cNvPr id="7" name="Content Placeholder 6">
            <a:extLst>
              <a:ext uri="{FF2B5EF4-FFF2-40B4-BE49-F238E27FC236}">
                <a16:creationId xmlns:a16="http://schemas.microsoft.com/office/drawing/2014/main" id="{3F3806DC-D69A-AB71-E9F7-CB31F3BCA031}"/>
              </a:ext>
            </a:extLst>
          </p:cNvPr>
          <p:cNvSpPr>
            <a:spLocks noGrp="1"/>
          </p:cNvSpPr>
          <p:nvPr>
            <p:ph sz="half" idx="2"/>
          </p:nvPr>
        </p:nvSpPr>
        <p:spPr>
          <a:xfrm>
            <a:off x="3711926" y="1676040"/>
            <a:ext cx="3741928" cy="2487707"/>
          </a:xfrm>
        </p:spPr>
        <p:txBody>
          <a:bodyPr/>
          <a:lstStyle/>
          <a:p>
            <a:r>
              <a:rPr lang="en-US" dirty="0"/>
              <a:t>% of students scoring proficient or distinguished in ELA increased by 5.9 points ( Largely driven by gains in 5</a:t>
            </a:r>
            <a:r>
              <a:rPr lang="en-US" baseline="30000" dirty="0"/>
              <a:t>th</a:t>
            </a:r>
            <a:r>
              <a:rPr lang="en-US" dirty="0"/>
              <a:t> grade) </a:t>
            </a:r>
          </a:p>
          <a:p>
            <a:r>
              <a:rPr lang="en-US" dirty="0"/>
              <a:t>% of students scoring proficient or distinguished in Math increased 8.2 points (large gains in Grade 5) </a:t>
            </a:r>
          </a:p>
          <a:p>
            <a:r>
              <a:rPr lang="en-US" dirty="0"/>
              <a:t>% of students scoring proficient or distinguished in Science increased 9.6 points </a:t>
            </a:r>
          </a:p>
        </p:txBody>
      </p:sp>
      <p:sp>
        <p:nvSpPr>
          <p:cNvPr id="9" name="Text Placeholder 3">
            <a:extLst>
              <a:ext uri="{FF2B5EF4-FFF2-40B4-BE49-F238E27FC236}">
                <a16:creationId xmlns:a16="http://schemas.microsoft.com/office/drawing/2014/main" id="{D37576DA-8EC0-E437-DAA0-94AC28248B56}"/>
              </a:ext>
            </a:extLst>
          </p:cNvPr>
          <p:cNvSpPr txBox="1">
            <a:spLocks/>
          </p:cNvSpPr>
          <p:nvPr/>
        </p:nvSpPr>
        <p:spPr>
          <a:xfrm>
            <a:off x="4077462" y="5017903"/>
            <a:ext cx="2763012" cy="66554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cap="all"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4800" dirty="0">
                <a:solidFill>
                  <a:schemeClr val="tx2"/>
                </a:solidFill>
                <a:latin typeface="Arial"/>
                <a:cs typeface="Arial"/>
              </a:rPr>
              <a:t>IMPACT</a:t>
            </a:r>
            <a:endParaRPr lang="en-US" sz="4800" dirty="0"/>
          </a:p>
        </p:txBody>
      </p:sp>
      <p:sp>
        <p:nvSpPr>
          <p:cNvPr id="5" name="Text Placeholder 3">
            <a:extLst>
              <a:ext uri="{FF2B5EF4-FFF2-40B4-BE49-F238E27FC236}">
                <a16:creationId xmlns:a16="http://schemas.microsoft.com/office/drawing/2014/main" id="{0FC404F0-4FC3-C7FD-86B7-97EF5F8C04C5}"/>
              </a:ext>
            </a:extLst>
          </p:cNvPr>
          <p:cNvSpPr txBox="1">
            <a:spLocks/>
          </p:cNvSpPr>
          <p:nvPr/>
        </p:nvSpPr>
        <p:spPr>
          <a:xfrm>
            <a:off x="6840474" y="4757749"/>
            <a:ext cx="5092446" cy="1185851"/>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cap="all"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dirty="0">
                <a:latin typeface="Arial"/>
                <a:cs typeface="Arial"/>
              </a:rPr>
              <a:t>are we on target to successfully ACCOMPLISH our priorities?</a:t>
            </a:r>
            <a:endParaRPr lang="en-US" sz="2400" dirty="0"/>
          </a:p>
        </p:txBody>
      </p:sp>
      <p:sp>
        <p:nvSpPr>
          <p:cNvPr id="8" name="Oval 7">
            <a:extLst>
              <a:ext uri="{FF2B5EF4-FFF2-40B4-BE49-F238E27FC236}">
                <a16:creationId xmlns:a16="http://schemas.microsoft.com/office/drawing/2014/main" id="{828D8078-533B-B481-0506-CBCD96C4A39B}"/>
              </a:ext>
            </a:extLst>
          </p:cNvPr>
          <p:cNvSpPr/>
          <p:nvPr/>
        </p:nvSpPr>
        <p:spPr>
          <a:xfrm>
            <a:off x="1313688" y="4686299"/>
            <a:ext cx="914400" cy="9144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BCDC579-AAF7-14C7-05A1-EC49FB528FCC}"/>
              </a:ext>
            </a:extLst>
          </p:cNvPr>
          <p:cNvSpPr/>
          <p:nvPr/>
        </p:nvSpPr>
        <p:spPr>
          <a:xfrm>
            <a:off x="399288" y="3730751"/>
            <a:ext cx="2743200" cy="27432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46491DC-81CE-1A71-D8E7-1BB125211C63}"/>
              </a:ext>
            </a:extLst>
          </p:cNvPr>
          <p:cNvSpPr/>
          <p:nvPr/>
        </p:nvSpPr>
        <p:spPr>
          <a:xfrm>
            <a:off x="-1" y="3429000"/>
            <a:ext cx="3447289" cy="34290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A01D70F-3E69-CAF9-F52A-E4D891C0D7D8}"/>
              </a:ext>
            </a:extLst>
          </p:cNvPr>
          <p:cNvSpPr/>
          <p:nvPr/>
        </p:nvSpPr>
        <p:spPr>
          <a:xfrm>
            <a:off x="856488" y="4229099"/>
            <a:ext cx="1828800" cy="182880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FFD9951-4D31-D84F-1872-EEB5AFF6CF98}"/>
              </a:ext>
            </a:extLst>
          </p:cNvPr>
          <p:cNvSpPr/>
          <p:nvPr/>
        </p:nvSpPr>
        <p:spPr>
          <a:xfrm>
            <a:off x="1563624" y="4948428"/>
            <a:ext cx="390144" cy="390143"/>
          </a:xfrm>
          <a:prstGeom prst="ellipse">
            <a:avLst/>
          </a:prstGeom>
          <a:solidFill>
            <a:schemeClr val="bg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0280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566C4B-8390-810A-CB38-ABB8108EA17D}"/>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7" name="Title 1">
            <a:extLst>
              <a:ext uri="{FF2B5EF4-FFF2-40B4-BE49-F238E27FC236}">
                <a16:creationId xmlns:a16="http://schemas.microsoft.com/office/drawing/2014/main" id="{A5B7ABB0-62F2-6F15-734F-625A498CBD34}"/>
              </a:ext>
            </a:extLst>
          </p:cNvPr>
          <p:cNvSpPr>
            <a:spLocks noGrp="1"/>
          </p:cNvSpPr>
          <p:nvPr>
            <p:ph type="title"/>
          </p:nvPr>
        </p:nvSpPr>
        <p:spPr>
          <a:xfrm>
            <a:off x="515471" y="457200"/>
            <a:ext cx="7696200" cy="1325563"/>
          </a:xfrm>
        </p:spPr>
        <p:txBody>
          <a:bodyPr vert="horz" lIns="91440" tIns="45720" rIns="91440" bIns="45720" rtlCol="0" anchor="ctr">
            <a:normAutofit fontScale="90000"/>
          </a:bodyPr>
          <a:lstStyle/>
          <a:p>
            <a:pPr algn="l"/>
            <a:r>
              <a:rPr lang="en-US" b="1" kern="1200" dirty="0">
                <a:latin typeface="+mj-lt"/>
                <a:ea typeface="+mj-ea"/>
                <a:cs typeface="+mj-cs"/>
              </a:rPr>
              <a:t>GO Team Discussion:</a:t>
            </a:r>
            <a:br>
              <a:rPr lang="en-US" b="1" kern="1200" dirty="0">
                <a:latin typeface="+mj-lt"/>
                <a:ea typeface="+mj-ea"/>
                <a:cs typeface="+mj-cs"/>
              </a:rPr>
            </a:br>
            <a:r>
              <a:rPr lang="en-US" b="1" kern="1200" dirty="0">
                <a:latin typeface="+mj-lt"/>
                <a:ea typeface="+mj-ea"/>
                <a:cs typeface="+mj-cs"/>
              </a:rPr>
              <a:t>Data Protocol</a:t>
            </a:r>
          </a:p>
        </p:txBody>
      </p:sp>
      <p:sp>
        <p:nvSpPr>
          <p:cNvPr id="8" name="TextBox 7">
            <a:extLst>
              <a:ext uri="{FF2B5EF4-FFF2-40B4-BE49-F238E27FC236}">
                <a16:creationId xmlns:a16="http://schemas.microsoft.com/office/drawing/2014/main" id="{5481779A-0CE7-0DAF-1F5F-EC7DC581845B}"/>
              </a:ext>
            </a:extLst>
          </p:cNvPr>
          <p:cNvSpPr txBox="1"/>
          <p:nvPr/>
        </p:nvSpPr>
        <p:spPr>
          <a:xfrm>
            <a:off x="2482231" y="2163390"/>
            <a:ext cx="5393361" cy="4351338"/>
          </a:xfrm>
          <a:prstGeom prst="rect">
            <a:avLst/>
          </a:prstGeom>
        </p:spPr>
        <p:txBody>
          <a:bodyPr vert="horz" lIns="91440" tIns="45720" rIns="91440" bIns="45720" rtlCol="0">
            <a:normAutofit/>
          </a:bodyPr>
          <a:lstStyle/>
          <a:p>
            <a:pPr marL="285750" indent="-228600">
              <a:lnSpc>
                <a:spcPct val="90000"/>
              </a:lnSpc>
              <a:spcAft>
                <a:spcPts val="1200"/>
              </a:spcAft>
              <a:buFont typeface="Arial" panose="020B0604020202020204" pitchFamily="34" charset="0"/>
              <a:buChar char="•"/>
            </a:pPr>
            <a:r>
              <a:rPr lang="en-US" sz="3200" dirty="0"/>
              <a:t>What do you notice?</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are your wonderings?</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additional questions do you have?</a:t>
            </a:r>
          </a:p>
        </p:txBody>
      </p:sp>
    </p:spTree>
    <p:extLst>
      <p:ext uri="{BB962C8B-B14F-4D97-AF65-F5344CB8AC3E}">
        <p14:creationId xmlns:p14="http://schemas.microsoft.com/office/powerpoint/2010/main" val="3296525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dirty="0"/>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480226859"/>
              </p:ext>
            </p:extLst>
          </p:nvPr>
        </p:nvGraphicFramePr>
        <p:xfrm>
          <a:off x="996696" y="2131187"/>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BBDA472B-547B-9B0B-909E-FD71ACC4E6B8}"/>
              </a:ext>
            </a:extLst>
          </p:cNvPr>
          <p:cNvSpPr/>
          <p:nvPr/>
        </p:nvSpPr>
        <p:spPr>
          <a:xfrm>
            <a:off x="7802310" y="1358574"/>
            <a:ext cx="731378" cy="1213503"/>
          </a:xfrm>
          <a:prstGeom prst="down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6" name="TextBox 5">
            <a:extLst>
              <a:ext uri="{FF2B5EF4-FFF2-40B4-BE49-F238E27FC236}">
                <a16:creationId xmlns:a16="http://schemas.microsoft.com/office/drawing/2014/main" id="{C4A7C49E-0BF6-016B-F353-89ED2B2AE1AE}"/>
              </a:ext>
            </a:extLst>
          </p:cNvPr>
          <p:cNvSpPr txBox="1"/>
          <p:nvPr/>
        </p:nvSpPr>
        <p:spPr>
          <a:xfrm>
            <a:off x="7334684" y="953659"/>
            <a:ext cx="16666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You are </a:t>
            </a:r>
            <a:r>
              <a:rPr kumimoji="0" lang="en-US" sz="1800" b="1" i="0" u="none" strike="noStrike" kern="1200" cap="none" spc="0" normalizeH="0" baseline="0" noProof="0" dirty="0">
                <a:ln>
                  <a:noFill/>
                </a:ln>
                <a:solidFill>
                  <a:srgbClr val="A92A91"/>
                </a:solidFill>
                <a:effectLst/>
                <a:uLnTx/>
                <a:uFillTx/>
                <a:latin typeface="Avenir Next LT Pro"/>
                <a:ea typeface="+mn-ea"/>
                <a:cs typeface="+mn-cs"/>
              </a:rPr>
              <a:t>HERE</a:t>
            </a:r>
          </a:p>
        </p:txBody>
      </p:sp>
    </p:spTree>
    <p:extLst>
      <p:ext uri="{BB962C8B-B14F-4D97-AF65-F5344CB8AC3E}">
        <p14:creationId xmlns:p14="http://schemas.microsoft.com/office/powerpoint/2010/main" val="123225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F095-F5F5-381E-8A64-28CD5B449329}"/>
              </a:ext>
            </a:extLst>
          </p:cNvPr>
          <p:cNvSpPr>
            <a:spLocks noGrp="1"/>
          </p:cNvSpPr>
          <p:nvPr>
            <p:ph type="title"/>
          </p:nvPr>
        </p:nvSpPr>
        <p:spPr>
          <a:xfrm>
            <a:off x="2619712" y="2660904"/>
            <a:ext cx="4251106" cy="768096"/>
          </a:xfrm>
        </p:spPr>
        <p:txBody>
          <a:bodyPr/>
          <a:lstStyle/>
          <a:p>
            <a:r>
              <a:rPr lang="en-US" dirty="0"/>
              <a:t>Questions?</a:t>
            </a:r>
          </a:p>
        </p:txBody>
      </p:sp>
      <p:sp>
        <p:nvSpPr>
          <p:cNvPr id="4" name="Slide Number Placeholder 3">
            <a:extLst>
              <a:ext uri="{FF2B5EF4-FFF2-40B4-BE49-F238E27FC236}">
                <a16:creationId xmlns:a16="http://schemas.microsoft.com/office/drawing/2014/main" id="{3AB164B5-ADA1-96DA-4209-38A86523C641}"/>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2396832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3392423"/>
            <a:ext cx="6400800" cy="2112637"/>
          </a:xfrm>
        </p:spPr>
        <p:txBody>
          <a:bodyPr/>
          <a:lstStyle/>
          <a:p>
            <a:r>
              <a:rPr lang="en-US" sz="4400" b="1" dirty="0">
                <a:solidFill>
                  <a:schemeClr val="accent6"/>
                </a:solidFill>
                <a:latin typeface="Arial Black" panose="020B0604020202020204" pitchFamily="34" charset="0"/>
                <a:cs typeface="Arial Black" panose="020B0604020202020204" pitchFamily="34" charset="0"/>
              </a:rPr>
              <a:t>Discussion: Optional School</a:t>
            </a:r>
            <a:br>
              <a:rPr lang="en-US" sz="4400" b="1" dirty="0">
                <a:solidFill>
                  <a:schemeClr val="accent6"/>
                </a:solidFill>
                <a:latin typeface="Arial Black" panose="020B0604020202020204" pitchFamily="34" charset="0"/>
                <a:cs typeface="Arial Black" panose="020B0604020202020204" pitchFamily="34" charset="0"/>
              </a:rPr>
            </a:br>
            <a:r>
              <a:rPr lang="en-US" sz="4400" b="1" dirty="0">
                <a:solidFill>
                  <a:schemeClr val="accent6"/>
                </a:solidFill>
                <a:latin typeface="Arial Black" panose="020B0604020202020204" pitchFamily="34" charset="0"/>
                <a:cs typeface="Arial Black" panose="020B0604020202020204" pitchFamily="34" charset="0"/>
              </a:rPr>
              <a:t>Uniform</a:t>
            </a:r>
          </a:p>
        </p:txBody>
      </p:sp>
    </p:spTree>
    <p:extLst>
      <p:ext uri="{BB962C8B-B14F-4D97-AF65-F5344CB8AC3E}">
        <p14:creationId xmlns:p14="http://schemas.microsoft.com/office/powerpoint/2010/main" val="1079494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21A6-56DF-770E-7700-62BD0740C859}"/>
              </a:ext>
            </a:extLst>
          </p:cNvPr>
          <p:cNvSpPr>
            <a:spLocks noGrp="1"/>
          </p:cNvSpPr>
          <p:nvPr>
            <p:ph type="title"/>
          </p:nvPr>
        </p:nvSpPr>
        <p:spPr>
          <a:xfrm>
            <a:off x="713232" y="173736"/>
            <a:ext cx="10671048" cy="768096"/>
          </a:xfrm>
        </p:spPr>
        <p:txBody>
          <a:bodyPr/>
          <a:lstStyle/>
          <a:p>
            <a:r>
              <a:rPr lang="en-US" dirty="0">
                <a:solidFill>
                  <a:schemeClr val="tx2"/>
                </a:solidFill>
              </a:rPr>
              <a:t>Optional School Uniform</a:t>
            </a:r>
          </a:p>
        </p:txBody>
      </p:sp>
      <p:sp>
        <p:nvSpPr>
          <p:cNvPr id="3" name="Slide Number Placeholder 2">
            <a:extLst>
              <a:ext uri="{FF2B5EF4-FFF2-40B4-BE49-F238E27FC236}">
                <a16:creationId xmlns:a16="http://schemas.microsoft.com/office/drawing/2014/main" id="{3C105638-F151-49E1-7573-76AD04D6B3B2}"/>
              </a:ext>
            </a:extLst>
          </p:cNvPr>
          <p:cNvSpPr>
            <a:spLocks noGrp="1"/>
          </p:cNvSpPr>
          <p:nvPr>
            <p:ph type="sldNum" sz="quarter" idx="12"/>
          </p:nvPr>
        </p:nvSpPr>
        <p:spPr>
          <a:xfrm>
            <a:off x="11141964" y="6419275"/>
            <a:ext cx="987552" cy="274320"/>
          </a:xfrm>
        </p:spPr>
        <p:txBody>
          <a:bodyPr/>
          <a:lstStyle/>
          <a:p>
            <a:fld id="{48F63A3B-78C7-47BE-AE5E-E10140E04643}" type="slidenum">
              <a:rPr lang="en-US" smtClean="0"/>
              <a:pPr/>
              <a:t>18</a:t>
            </a:fld>
            <a:endParaRPr lang="en-US" dirty="0"/>
          </a:p>
        </p:txBody>
      </p:sp>
      <p:sp>
        <p:nvSpPr>
          <p:cNvPr id="4" name="Text Placeholder 3">
            <a:extLst>
              <a:ext uri="{FF2B5EF4-FFF2-40B4-BE49-F238E27FC236}">
                <a16:creationId xmlns:a16="http://schemas.microsoft.com/office/drawing/2014/main" id="{B2213480-0161-0C61-4D86-0E2B5698E6E6}"/>
              </a:ext>
            </a:extLst>
          </p:cNvPr>
          <p:cNvSpPr>
            <a:spLocks noGrp="1"/>
          </p:cNvSpPr>
          <p:nvPr>
            <p:ph type="body" idx="1"/>
          </p:nvPr>
        </p:nvSpPr>
        <p:spPr>
          <a:xfrm>
            <a:off x="656315" y="2435289"/>
            <a:ext cx="3328416" cy="3557016"/>
          </a:xfrm>
        </p:spPr>
        <p:txBody>
          <a:bodyPr/>
          <a:lstStyle/>
          <a:p>
            <a:r>
              <a:rPr lang="en-US" dirty="0"/>
              <a:t>Elementary</a:t>
            </a:r>
          </a:p>
        </p:txBody>
      </p:sp>
      <p:pic>
        <p:nvPicPr>
          <p:cNvPr id="16" name="Picture Placeholder 15" descr="A school building with a flag&#10;&#10;Description automatically generated">
            <a:extLst>
              <a:ext uri="{FF2B5EF4-FFF2-40B4-BE49-F238E27FC236}">
                <a16:creationId xmlns:a16="http://schemas.microsoft.com/office/drawing/2014/main" id="{4903371E-3A04-A40B-4C52-D546E0738B91}"/>
              </a:ext>
            </a:extLst>
          </p:cNvPr>
          <p:cNvPicPr>
            <a:picLocks noGrp="1" noChangeAspect="1"/>
          </p:cNvPicPr>
          <p:nvPr>
            <p:ph type="pic" sz="quarter" idx="23"/>
          </p:nvPr>
        </p:nvPicPr>
        <p:blipFill>
          <a:blip r:embed="rId2"/>
          <a:srcRect l="20891" r="20891"/>
          <a:stretch>
            <a:fillRect/>
          </a:stretch>
        </p:blipFill>
        <p:spPr>
          <a:xfrm>
            <a:off x="1854179" y="1950657"/>
            <a:ext cx="932688" cy="932688"/>
          </a:xfrm>
          <a:ln>
            <a:solidFill>
              <a:schemeClr val="accent3"/>
            </a:solidFill>
          </a:ln>
        </p:spPr>
      </p:pic>
      <p:sp>
        <p:nvSpPr>
          <p:cNvPr id="6" name="Text Placeholder 5">
            <a:extLst>
              <a:ext uri="{FF2B5EF4-FFF2-40B4-BE49-F238E27FC236}">
                <a16:creationId xmlns:a16="http://schemas.microsoft.com/office/drawing/2014/main" id="{8BFE91D3-286E-5744-9CC0-E9BDD9955347}"/>
              </a:ext>
            </a:extLst>
          </p:cNvPr>
          <p:cNvSpPr>
            <a:spLocks noGrp="1"/>
          </p:cNvSpPr>
          <p:nvPr>
            <p:ph type="body" sz="quarter" idx="18"/>
          </p:nvPr>
        </p:nvSpPr>
        <p:spPr>
          <a:xfrm>
            <a:off x="935207" y="3642297"/>
            <a:ext cx="2770632" cy="2206752"/>
          </a:xfrm>
        </p:spPr>
        <p:txBody>
          <a:bodyPr/>
          <a:lstStyle/>
          <a:p>
            <a:pPr marL="0" indent="0">
              <a:buNone/>
            </a:pPr>
            <a:r>
              <a:rPr lang="en-US" dirty="0">
                <a:solidFill>
                  <a:schemeClr val="tx1"/>
                </a:solidFill>
                <a:effectLst/>
              </a:rPr>
              <a:t>A school uniform is adopted upon the agreement of the principal and a majority vote of the School Governance Team (GO </a:t>
            </a:r>
            <a:r>
              <a:rPr lang="en-US" spc="-10" dirty="0">
                <a:solidFill>
                  <a:schemeClr val="tx1"/>
                </a:solidFill>
                <a:effectLst/>
              </a:rPr>
              <a:t>Team).</a:t>
            </a:r>
            <a:endParaRPr lang="en-US" dirty="0">
              <a:solidFill>
                <a:schemeClr val="tx1"/>
              </a:solidFill>
              <a:effectLst/>
            </a:endParaRPr>
          </a:p>
          <a:p>
            <a:endParaRPr lang="en-US" dirty="0"/>
          </a:p>
        </p:txBody>
      </p:sp>
      <p:sp>
        <p:nvSpPr>
          <p:cNvPr id="7" name="Text Placeholder 6">
            <a:extLst>
              <a:ext uri="{FF2B5EF4-FFF2-40B4-BE49-F238E27FC236}">
                <a16:creationId xmlns:a16="http://schemas.microsoft.com/office/drawing/2014/main" id="{B9A735E9-F36C-8856-1F79-12C7C7738B5E}"/>
              </a:ext>
            </a:extLst>
          </p:cNvPr>
          <p:cNvSpPr>
            <a:spLocks noGrp="1"/>
          </p:cNvSpPr>
          <p:nvPr>
            <p:ph type="body" sz="quarter" idx="15"/>
          </p:nvPr>
        </p:nvSpPr>
        <p:spPr>
          <a:xfrm>
            <a:off x="4387067" y="2435289"/>
            <a:ext cx="3328416" cy="3557016"/>
          </a:xfrm>
        </p:spPr>
        <p:txBody>
          <a:bodyPr/>
          <a:lstStyle/>
          <a:p>
            <a:r>
              <a:rPr lang="en-US" dirty="0"/>
              <a:t>Middle</a:t>
            </a:r>
          </a:p>
        </p:txBody>
      </p:sp>
      <p:pic>
        <p:nvPicPr>
          <p:cNvPr id="18" name="Picture Placeholder 17" descr="A group of children walking into a school&#10;&#10;Description automatically generated">
            <a:extLst>
              <a:ext uri="{FF2B5EF4-FFF2-40B4-BE49-F238E27FC236}">
                <a16:creationId xmlns:a16="http://schemas.microsoft.com/office/drawing/2014/main" id="{4AD3BCA5-6130-F87F-B0DE-B94E4C16C60E}"/>
              </a:ext>
            </a:extLst>
          </p:cNvPr>
          <p:cNvPicPr>
            <a:picLocks noGrp="1" noChangeAspect="1"/>
          </p:cNvPicPr>
          <p:nvPr>
            <p:ph type="pic" sz="quarter" idx="25"/>
          </p:nvPr>
        </p:nvPicPr>
        <p:blipFill>
          <a:blip r:embed="rId3"/>
          <a:srcRect t="10938" b="10938"/>
          <a:stretch>
            <a:fillRect/>
          </a:stretch>
        </p:blipFill>
        <p:spPr>
          <a:xfrm>
            <a:off x="5584931" y="1950657"/>
            <a:ext cx="932688" cy="932688"/>
          </a:xfrm>
          <a:ln>
            <a:solidFill>
              <a:schemeClr val="accent1">
                <a:lumMod val="75000"/>
              </a:schemeClr>
            </a:solidFill>
          </a:ln>
        </p:spPr>
      </p:pic>
      <p:sp>
        <p:nvSpPr>
          <p:cNvPr id="9" name="Text Placeholder 8">
            <a:extLst>
              <a:ext uri="{FF2B5EF4-FFF2-40B4-BE49-F238E27FC236}">
                <a16:creationId xmlns:a16="http://schemas.microsoft.com/office/drawing/2014/main" id="{4437B749-425E-05E3-141D-EDD70C2C079B}"/>
              </a:ext>
            </a:extLst>
          </p:cNvPr>
          <p:cNvSpPr>
            <a:spLocks noGrp="1"/>
          </p:cNvSpPr>
          <p:nvPr>
            <p:ph type="body" sz="quarter" idx="21"/>
          </p:nvPr>
        </p:nvSpPr>
        <p:spPr>
          <a:xfrm>
            <a:off x="4665959" y="3642297"/>
            <a:ext cx="2770632" cy="2206752"/>
          </a:xfrm>
        </p:spPr>
        <p:txBody>
          <a:bodyPr/>
          <a:lstStyle/>
          <a:p>
            <a:pPr marL="0" indent="0">
              <a:buNone/>
            </a:pPr>
            <a:r>
              <a:rPr lang="en-US" dirty="0">
                <a:solidFill>
                  <a:schemeClr val="tx1"/>
                </a:solidFill>
                <a:effectLst/>
              </a:rPr>
              <a:t>School uniforms are adopted upon the agreement of the principal, GO Team and the elected student government. If the school does not have an elected student government, then a majority vote must be secured from the student body to adopt a school uniform.</a:t>
            </a:r>
          </a:p>
          <a:p>
            <a:endParaRPr lang="en-US" dirty="0"/>
          </a:p>
        </p:txBody>
      </p:sp>
      <p:sp>
        <p:nvSpPr>
          <p:cNvPr id="10" name="Text Placeholder 9">
            <a:extLst>
              <a:ext uri="{FF2B5EF4-FFF2-40B4-BE49-F238E27FC236}">
                <a16:creationId xmlns:a16="http://schemas.microsoft.com/office/drawing/2014/main" id="{9B364895-FBB9-832F-FE9F-FA0C8E4C9C87}"/>
              </a:ext>
            </a:extLst>
          </p:cNvPr>
          <p:cNvSpPr>
            <a:spLocks noGrp="1"/>
          </p:cNvSpPr>
          <p:nvPr>
            <p:ph type="body" sz="quarter" idx="17"/>
          </p:nvPr>
        </p:nvSpPr>
        <p:spPr>
          <a:xfrm>
            <a:off x="8035523" y="2435289"/>
            <a:ext cx="3328416" cy="3557016"/>
          </a:xfrm>
        </p:spPr>
        <p:txBody>
          <a:bodyPr/>
          <a:lstStyle/>
          <a:p>
            <a:r>
              <a:rPr lang="en-US" dirty="0"/>
              <a:t>High</a:t>
            </a:r>
          </a:p>
        </p:txBody>
      </p:sp>
      <p:pic>
        <p:nvPicPr>
          <p:cNvPr id="20" name="Picture Placeholder 19">
            <a:extLst>
              <a:ext uri="{FF2B5EF4-FFF2-40B4-BE49-F238E27FC236}">
                <a16:creationId xmlns:a16="http://schemas.microsoft.com/office/drawing/2014/main" id="{E439337F-0A28-F49B-C404-195582CC5ED1}"/>
              </a:ext>
            </a:extLst>
          </p:cNvPr>
          <p:cNvPicPr>
            <a:picLocks noGrp="1" noChangeAspect="1"/>
          </p:cNvPicPr>
          <p:nvPr>
            <p:ph type="pic" sz="quarter" idx="24"/>
          </p:nvPr>
        </p:nvPicPr>
        <p:blipFill>
          <a:blip r:embed="rId4"/>
          <a:srcRect/>
          <a:stretch/>
        </p:blipFill>
        <p:spPr>
          <a:xfrm>
            <a:off x="9233387" y="1968945"/>
            <a:ext cx="932688" cy="932688"/>
          </a:xfrm>
          <a:ln>
            <a:solidFill>
              <a:schemeClr val="accent4"/>
            </a:solidFill>
          </a:ln>
        </p:spPr>
      </p:pic>
      <p:sp>
        <p:nvSpPr>
          <p:cNvPr id="12" name="Text Placeholder 11">
            <a:extLst>
              <a:ext uri="{FF2B5EF4-FFF2-40B4-BE49-F238E27FC236}">
                <a16:creationId xmlns:a16="http://schemas.microsoft.com/office/drawing/2014/main" id="{29A69A7B-1F93-CF7F-D5F3-0EB73861ADBC}"/>
              </a:ext>
            </a:extLst>
          </p:cNvPr>
          <p:cNvSpPr>
            <a:spLocks noGrp="1"/>
          </p:cNvSpPr>
          <p:nvPr>
            <p:ph type="body" sz="quarter" idx="22"/>
          </p:nvPr>
        </p:nvSpPr>
        <p:spPr>
          <a:xfrm>
            <a:off x="8314415" y="3642297"/>
            <a:ext cx="2770632" cy="2206752"/>
          </a:xfrm>
        </p:spPr>
        <p:txBody>
          <a:bodyPr/>
          <a:lstStyle/>
          <a:p>
            <a:pPr marL="0" indent="0">
              <a:buNone/>
            </a:pPr>
            <a:r>
              <a:rPr lang="en-US" dirty="0">
                <a:solidFill>
                  <a:schemeClr val="tx1"/>
                </a:solidFill>
                <a:effectLst/>
              </a:rPr>
              <a:t>School uniforms are adopted upon the agreement of the principal, GO Team and the elected student government. If the school does not have an elected student government, then a majority vote must be secured from the student body to adopt a school uniform.</a:t>
            </a:r>
          </a:p>
          <a:p>
            <a:endParaRPr lang="en-US" dirty="0"/>
          </a:p>
        </p:txBody>
      </p:sp>
      <p:sp>
        <p:nvSpPr>
          <p:cNvPr id="14" name="TextBox 13">
            <a:extLst>
              <a:ext uri="{FF2B5EF4-FFF2-40B4-BE49-F238E27FC236}">
                <a16:creationId xmlns:a16="http://schemas.microsoft.com/office/drawing/2014/main" id="{F8429688-D7E4-60BB-FA7C-9FCC307945B0}"/>
              </a:ext>
            </a:extLst>
          </p:cNvPr>
          <p:cNvSpPr txBox="1"/>
          <p:nvPr/>
        </p:nvSpPr>
        <p:spPr>
          <a:xfrm>
            <a:off x="692891" y="960703"/>
            <a:ext cx="10671048" cy="1200329"/>
          </a:xfrm>
          <a:prstGeom prst="rect">
            <a:avLst/>
          </a:prstGeom>
          <a:noFill/>
        </p:spPr>
        <p:txBody>
          <a:bodyPr wrap="square" lIns="91440" tIns="45720" rIns="91440" bIns="45720" rtlCol="0" anchor="t">
            <a:spAutoFit/>
          </a:bodyPr>
          <a:lstStyle/>
          <a:p>
            <a:r>
              <a:rPr lang="en-US" dirty="0"/>
              <a:t>In the 2023-2024 school year, the APS Board of Education updated the </a:t>
            </a:r>
            <a:r>
              <a:rPr lang="en-US" dirty="0">
                <a:hlinkClick r:id="rId5"/>
              </a:rPr>
              <a:t>district’s dress code policy</a:t>
            </a:r>
            <a:r>
              <a:rPr lang="en-US" dirty="0"/>
              <a:t>.  As part of the update, starting with the 2025-2026 school year if a school wishes to </a:t>
            </a:r>
            <a:r>
              <a:rPr lang="en-US" b="1" dirty="0">
                <a:highlight>
                  <a:srgbClr val="FFFF00"/>
                </a:highlight>
              </a:rPr>
              <a:t>maintain or explore implementing</a:t>
            </a:r>
            <a:r>
              <a:rPr lang="en-US" dirty="0"/>
              <a:t> an optional school uniform, it </a:t>
            </a:r>
            <a:r>
              <a:rPr lang="en-US" b="1" dirty="0"/>
              <a:t>must</a:t>
            </a:r>
            <a:r>
              <a:rPr lang="en-US" dirty="0"/>
              <a:t> go through an engagement process and have a vote as outlined below:</a:t>
            </a:r>
          </a:p>
          <a:p>
            <a:endParaRPr lang="en-US" dirty="0"/>
          </a:p>
        </p:txBody>
      </p:sp>
      <p:sp>
        <p:nvSpPr>
          <p:cNvPr id="5" name="TextBox 4">
            <a:extLst>
              <a:ext uri="{FF2B5EF4-FFF2-40B4-BE49-F238E27FC236}">
                <a16:creationId xmlns:a16="http://schemas.microsoft.com/office/drawing/2014/main" id="{026E1EAE-E880-CFFE-7FD8-DC36F9119ECF}"/>
              </a:ext>
            </a:extLst>
          </p:cNvPr>
          <p:cNvSpPr txBox="1"/>
          <p:nvPr/>
        </p:nvSpPr>
        <p:spPr>
          <a:xfrm>
            <a:off x="656315" y="6232849"/>
            <a:ext cx="10707624" cy="338554"/>
          </a:xfrm>
          <a:prstGeom prst="rect">
            <a:avLst/>
          </a:prstGeom>
          <a:solidFill>
            <a:schemeClr val="accent3"/>
          </a:solidFill>
          <a:ln w="19050">
            <a:solidFill>
              <a:schemeClr val="accent6"/>
            </a:solidFill>
          </a:ln>
        </p:spPr>
        <p:txBody>
          <a:bodyPr wrap="square" rtlCol="0">
            <a:spAutoFit/>
          </a:bodyPr>
          <a:lstStyle/>
          <a:p>
            <a:r>
              <a:rPr lang="en-US" sz="1600" b="1" dirty="0"/>
              <a:t>If your school currently has a school uniform and wishes to continue it, you must go through this process!</a:t>
            </a:r>
          </a:p>
        </p:txBody>
      </p:sp>
    </p:spTree>
    <p:extLst>
      <p:ext uri="{BB962C8B-B14F-4D97-AF65-F5344CB8AC3E}">
        <p14:creationId xmlns:p14="http://schemas.microsoft.com/office/powerpoint/2010/main" val="1117214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4746-EA16-E9AC-D5CD-8653B392345F}"/>
              </a:ext>
            </a:extLst>
          </p:cNvPr>
          <p:cNvSpPr>
            <a:spLocks noGrp="1"/>
          </p:cNvSpPr>
          <p:nvPr>
            <p:ph type="title"/>
          </p:nvPr>
        </p:nvSpPr>
        <p:spPr>
          <a:xfrm>
            <a:off x="3424335" y="59509"/>
            <a:ext cx="8767665" cy="1536026"/>
          </a:xfrm>
        </p:spPr>
        <p:txBody>
          <a:bodyPr wrap="none" anchor="t">
            <a:noAutofit/>
          </a:bodyPr>
          <a:lstStyle/>
          <a:p>
            <a:pPr algn="ctr">
              <a:lnSpc>
                <a:spcPct val="90000"/>
              </a:lnSpc>
            </a:pPr>
            <a:r>
              <a:rPr lang="en-US" sz="4000" dirty="0">
                <a:solidFill>
                  <a:schemeClr val="accent4"/>
                </a:solidFill>
              </a:rPr>
              <a:t>ABOE Policy JCDB</a:t>
            </a:r>
            <a:br>
              <a:rPr lang="en-US" sz="4000" dirty="0">
                <a:solidFill>
                  <a:schemeClr val="accent4"/>
                </a:solidFill>
              </a:rPr>
            </a:br>
            <a:r>
              <a:rPr lang="en-US" sz="4000" dirty="0">
                <a:solidFill>
                  <a:schemeClr val="accent4"/>
                </a:solidFill>
              </a:rPr>
              <a:t>Student Dress Code</a:t>
            </a:r>
            <a:br>
              <a:rPr lang="en-US" sz="4000" dirty="0">
                <a:solidFill>
                  <a:schemeClr val="accent4"/>
                </a:solidFill>
              </a:rPr>
            </a:br>
            <a:r>
              <a:rPr lang="en-US" sz="1400" b="0" i="1" dirty="0">
                <a:solidFill>
                  <a:schemeClr val="tx1"/>
                </a:solidFill>
                <a:latin typeface="Arial" panose="020B0604020202020204" pitchFamily="34" charset="0"/>
                <a:cs typeface="Arial" panose="020B0604020202020204" pitchFamily="34" charset="0"/>
              </a:rPr>
              <a:t>(</a:t>
            </a:r>
            <a:r>
              <a:rPr lang="en-US" sz="1400" b="0" i="1" cap="none" dirty="0">
                <a:solidFill>
                  <a:schemeClr val="tx1"/>
                </a:solidFill>
                <a:latin typeface="Arial" panose="020B0604020202020204" pitchFamily="34" charset="0"/>
                <a:cs typeface="Arial" panose="020B0604020202020204" pitchFamily="34" charset="0"/>
              </a:rPr>
              <a:t>Last Revised, 06/03/2024</a:t>
            </a:r>
            <a:r>
              <a:rPr lang="en-US" sz="1400" b="0" i="1" dirty="0">
                <a:solidFill>
                  <a:schemeClr val="tx1"/>
                </a:solidFill>
                <a:latin typeface="Arial" panose="020B0604020202020204" pitchFamily="34" charset="0"/>
                <a:cs typeface="Arial" panose="020B0604020202020204" pitchFamily="34" charset="0"/>
              </a:rPr>
              <a:t>)</a:t>
            </a:r>
          </a:p>
        </p:txBody>
      </p:sp>
      <p:sp>
        <p:nvSpPr>
          <p:cNvPr id="9" name="Text Placeholder 2">
            <a:extLst>
              <a:ext uri="{FF2B5EF4-FFF2-40B4-BE49-F238E27FC236}">
                <a16:creationId xmlns:a16="http://schemas.microsoft.com/office/drawing/2014/main" id="{5DE50540-D15D-08FA-913B-2C5FC666F157}"/>
              </a:ext>
            </a:extLst>
          </p:cNvPr>
          <p:cNvSpPr>
            <a:spLocks noGrp="1"/>
          </p:cNvSpPr>
          <p:nvPr>
            <p:ph type="body" idx="1"/>
          </p:nvPr>
        </p:nvSpPr>
        <p:spPr>
          <a:xfrm>
            <a:off x="3657020" y="2023349"/>
            <a:ext cx="3822192" cy="521107"/>
          </a:xfrm>
        </p:spPr>
        <p:txBody>
          <a:bodyPr/>
          <a:lstStyle/>
          <a:p>
            <a:pPr algn="ctr"/>
            <a:r>
              <a:rPr lang="en-US" sz="3200" u="sng" dirty="0"/>
              <a:t>Requirements</a:t>
            </a:r>
          </a:p>
        </p:txBody>
      </p:sp>
      <p:sp>
        <p:nvSpPr>
          <p:cNvPr id="3" name="Content Placeholder 2">
            <a:extLst>
              <a:ext uri="{FF2B5EF4-FFF2-40B4-BE49-F238E27FC236}">
                <a16:creationId xmlns:a16="http://schemas.microsoft.com/office/drawing/2014/main" id="{B4EE6BBE-A18C-528A-5514-5C09534F9627}"/>
              </a:ext>
            </a:extLst>
          </p:cNvPr>
          <p:cNvSpPr>
            <a:spLocks noGrp="1"/>
          </p:cNvSpPr>
          <p:nvPr>
            <p:ph sz="half" idx="2"/>
          </p:nvPr>
        </p:nvSpPr>
        <p:spPr>
          <a:xfrm>
            <a:off x="3657020" y="2736526"/>
            <a:ext cx="3822192" cy="3174080"/>
          </a:xfrm>
          <a:ln>
            <a:solidFill>
              <a:schemeClr val="bg2">
                <a:lumMod val="75000"/>
              </a:schemeClr>
            </a:solidFill>
          </a:ln>
        </p:spPr>
        <p:txBody>
          <a:bodyPr>
            <a:noAutofit/>
          </a:bodyPr>
          <a:lstStyle/>
          <a:p>
            <a:pPr marL="457200" indent="-457200">
              <a:lnSpc>
                <a:spcPct val="110000"/>
              </a:lnSpc>
              <a:spcBef>
                <a:spcPts val="0"/>
              </a:spcBef>
              <a:spcAft>
                <a:spcPts val="1200"/>
              </a:spcAft>
              <a:buFont typeface="Arial" panose="020B0604020202020204" pitchFamily="34" charset="0"/>
              <a:buAutoNum type="arabicPeriod"/>
            </a:pPr>
            <a:r>
              <a:rPr lang="en-US" sz="2000" dirty="0"/>
              <a:t>A top of non-see through fabric</a:t>
            </a:r>
          </a:p>
          <a:p>
            <a:pPr marL="457200" indent="-457200">
              <a:lnSpc>
                <a:spcPct val="110000"/>
              </a:lnSpc>
              <a:spcBef>
                <a:spcPts val="0"/>
              </a:spcBef>
              <a:spcAft>
                <a:spcPts val="1200"/>
              </a:spcAft>
              <a:buFont typeface="Arial" panose="020B0604020202020204" pitchFamily="34" charset="0"/>
              <a:buAutoNum type="arabicPeriod"/>
            </a:pPr>
            <a:r>
              <a:rPr lang="en-US" sz="2000" dirty="0"/>
              <a:t>A bottom of non-see through fabric</a:t>
            </a:r>
          </a:p>
          <a:p>
            <a:pPr marL="457200" indent="-457200">
              <a:lnSpc>
                <a:spcPct val="110000"/>
              </a:lnSpc>
              <a:spcBef>
                <a:spcPts val="0"/>
              </a:spcBef>
              <a:spcAft>
                <a:spcPts val="1200"/>
              </a:spcAft>
              <a:buFont typeface="Arial" panose="020B0604020202020204" pitchFamily="34" charset="0"/>
              <a:buAutoNum type="arabicPeriod"/>
            </a:pPr>
            <a:r>
              <a:rPr lang="en-US" sz="2000" dirty="0"/>
              <a:t>Shoes</a:t>
            </a:r>
          </a:p>
          <a:p>
            <a:pPr marL="457200" indent="-457200">
              <a:lnSpc>
                <a:spcPct val="110000"/>
              </a:lnSpc>
              <a:spcBef>
                <a:spcPts val="0"/>
              </a:spcBef>
              <a:spcAft>
                <a:spcPts val="1200"/>
              </a:spcAft>
              <a:buFont typeface="Arial" panose="020B0604020202020204" pitchFamily="34" charset="0"/>
              <a:buAutoNum type="arabicPeriod"/>
            </a:pPr>
            <a:r>
              <a:rPr lang="en-US" sz="2000" dirty="0"/>
              <a:t>Undergarments that are not visible</a:t>
            </a:r>
          </a:p>
        </p:txBody>
      </p:sp>
      <p:sp>
        <p:nvSpPr>
          <p:cNvPr id="4" name="Content Placeholder 3">
            <a:extLst>
              <a:ext uri="{FF2B5EF4-FFF2-40B4-BE49-F238E27FC236}">
                <a16:creationId xmlns:a16="http://schemas.microsoft.com/office/drawing/2014/main" id="{1A6D0DB8-8B95-9EA1-1DBB-7FCDA62E5CBD}"/>
              </a:ext>
            </a:extLst>
          </p:cNvPr>
          <p:cNvSpPr>
            <a:spLocks noGrp="1"/>
          </p:cNvSpPr>
          <p:nvPr>
            <p:ph sz="quarter" idx="4"/>
          </p:nvPr>
        </p:nvSpPr>
        <p:spPr>
          <a:xfrm>
            <a:off x="8165104" y="2668262"/>
            <a:ext cx="3741928" cy="3684588"/>
          </a:xfrm>
          <a:ln>
            <a:solidFill>
              <a:schemeClr val="bg2">
                <a:lumMod val="75000"/>
              </a:schemeClr>
            </a:solidFill>
          </a:ln>
        </p:spPr>
        <p:txBody>
          <a:bodyPr>
            <a:noAutofit/>
          </a:bodyPr>
          <a:lstStyle/>
          <a:p>
            <a:pPr marL="457200" indent="-457200">
              <a:spcBef>
                <a:spcPts val="0"/>
              </a:spcBef>
              <a:spcAft>
                <a:spcPts val="1200"/>
              </a:spcAft>
              <a:buAutoNum type="arabicPeriod"/>
            </a:pPr>
            <a:r>
              <a:rPr lang="en-US" sz="2000" dirty="0"/>
              <a:t>No words or symbols that are gang-related, sexually suggestive, obscene or promote illegal behavior</a:t>
            </a:r>
          </a:p>
          <a:p>
            <a:pPr marL="457200" indent="-457200">
              <a:spcBef>
                <a:spcPts val="0"/>
              </a:spcBef>
              <a:spcAft>
                <a:spcPts val="1200"/>
              </a:spcAft>
              <a:buAutoNum type="arabicPeriod"/>
            </a:pPr>
            <a:r>
              <a:rPr lang="en-US" sz="2000" dirty="0"/>
              <a:t>Nothing associated with alcohol, illegal drugs or tobacco</a:t>
            </a:r>
          </a:p>
          <a:p>
            <a:pPr marL="457200" indent="-457200">
              <a:spcBef>
                <a:spcPts val="0"/>
              </a:spcBef>
              <a:spcAft>
                <a:spcPts val="1200"/>
              </a:spcAft>
              <a:buAutoNum type="arabicPeriod"/>
            </a:pPr>
            <a:r>
              <a:rPr lang="en-US" sz="2000" dirty="0"/>
              <a:t>No flip-flops, athletic slides or footwear that doesn’t support the front and back of the foot</a:t>
            </a:r>
          </a:p>
        </p:txBody>
      </p:sp>
      <p:sp>
        <p:nvSpPr>
          <p:cNvPr id="13" name="Slide Number Placeholder 6">
            <a:extLst>
              <a:ext uri="{FF2B5EF4-FFF2-40B4-BE49-F238E27FC236}">
                <a16:creationId xmlns:a16="http://schemas.microsoft.com/office/drawing/2014/main" id="{BE968DF5-1809-9003-8FEB-00E655E5B7C4}"/>
              </a:ext>
            </a:extLst>
          </p:cNvPr>
          <p:cNvSpPr>
            <a:spLocks noGrp="1"/>
          </p:cNvSpPr>
          <p:nvPr>
            <p:ph type="sldNum" sz="quarter" idx="12"/>
          </p:nvPr>
        </p:nvSpPr>
        <p:spPr>
          <a:xfrm>
            <a:off x="11062187" y="6405309"/>
            <a:ext cx="987552" cy="274320"/>
          </a:xfrm>
        </p:spPr>
        <p:txBody>
          <a:bodyPr/>
          <a:lstStyle/>
          <a:p>
            <a:pPr>
              <a:spcAft>
                <a:spcPts val="600"/>
              </a:spcAft>
            </a:pPr>
            <a:fld id="{AEC10A0C-BB77-FD4A-8FA4-D4334D01E3A4}" type="slidenum">
              <a:rPr lang="en-US" smtClean="0"/>
              <a:pPr>
                <a:spcAft>
                  <a:spcPts val="600"/>
                </a:spcAft>
              </a:pPr>
              <a:t>19</a:t>
            </a:fld>
            <a:endParaRPr lang="en-US" dirty="0"/>
          </a:p>
        </p:txBody>
      </p:sp>
      <p:sp>
        <p:nvSpPr>
          <p:cNvPr id="5" name="Text Placeholder 2">
            <a:extLst>
              <a:ext uri="{FF2B5EF4-FFF2-40B4-BE49-F238E27FC236}">
                <a16:creationId xmlns:a16="http://schemas.microsoft.com/office/drawing/2014/main" id="{12D32B54-09C6-125A-EB2A-DB5FD9C6EE9F}"/>
              </a:ext>
            </a:extLst>
          </p:cNvPr>
          <p:cNvSpPr txBox="1">
            <a:spLocks/>
          </p:cNvSpPr>
          <p:nvPr/>
        </p:nvSpPr>
        <p:spPr>
          <a:xfrm>
            <a:off x="8227547" y="1982755"/>
            <a:ext cx="3822192" cy="521106"/>
          </a:xfrm>
          <a:prstGeom prst="rect">
            <a:avLst/>
          </a:prstGeom>
        </p:spPr>
        <p:txBody>
          <a:bodyPr vert="horz" lIns="91440" tIns="45720" rIns="91440" bIns="45720" rtlCol="0" anchor="t">
            <a:noAutofit/>
          </a:bodyPr>
          <a:lstStyle>
            <a:lvl1pPr marL="0" indent="0" algn="l" defTabSz="685800" rtl="0" eaLnBrk="1" latinLnBrk="0" hangingPunct="1">
              <a:lnSpc>
                <a:spcPct val="100000"/>
              </a:lnSpc>
              <a:spcBef>
                <a:spcPts val="0"/>
              </a:spcBef>
              <a:buFont typeface="Arial" panose="020B0604020202020204" pitchFamily="34" charset="0"/>
              <a:buNone/>
              <a:defRPr sz="1350" b="1" kern="1200" cap="all" baseline="0">
                <a:solidFill>
                  <a:schemeClr val="accent6"/>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270"/>
              </a:spcBef>
              <a:buFont typeface="Arial" panose="020B0604020202020204" pitchFamily="34" charset="0"/>
              <a:buNone/>
              <a:defRPr sz="1500" b="1" kern="1200">
                <a:solidFill>
                  <a:schemeClr val="accent6"/>
                </a:solidFill>
                <a:latin typeface="+mn-lt"/>
                <a:ea typeface="+mn-ea"/>
                <a:cs typeface="+mn-cs"/>
              </a:defRPr>
            </a:lvl2pPr>
            <a:lvl3pPr marL="685800" indent="0" algn="l" defTabSz="685800" rtl="0" eaLnBrk="1" latinLnBrk="0" hangingPunct="1">
              <a:lnSpc>
                <a:spcPct val="100000"/>
              </a:lnSpc>
              <a:spcBef>
                <a:spcPts val="270"/>
              </a:spcBef>
              <a:buFont typeface="Arial" panose="020B0604020202020204" pitchFamily="34" charset="0"/>
              <a:buNone/>
              <a:defRPr sz="1350" b="1" kern="1200">
                <a:solidFill>
                  <a:schemeClr val="accent6"/>
                </a:solidFill>
                <a:latin typeface="+mn-lt"/>
                <a:ea typeface="+mn-ea"/>
                <a:cs typeface="+mn-cs"/>
              </a:defRPr>
            </a:lvl3pPr>
            <a:lvl4pPr marL="1028700" indent="0" algn="l" defTabSz="685800" rtl="0" eaLnBrk="1" latinLnBrk="0" hangingPunct="1">
              <a:lnSpc>
                <a:spcPct val="100000"/>
              </a:lnSpc>
              <a:spcBef>
                <a:spcPts val="270"/>
              </a:spcBef>
              <a:buFont typeface="Arial" panose="020B0604020202020204" pitchFamily="34" charset="0"/>
              <a:buNone/>
              <a:defRPr sz="1200" b="1" kern="1200">
                <a:solidFill>
                  <a:schemeClr val="accent6"/>
                </a:solidFill>
                <a:latin typeface="+mn-lt"/>
                <a:ea typeface="+mn-ea"/>
                <a:cs typeface="+mn-cs"/>
              </a:defRPr>
            </a:lvl4pPr>
            <a:lvl5pPr marL="1371600" indent="0" algn="l" defTabSz="685800" rtl="0" eaLnBrk="1" latinLnBrk="0" hangingPunct="1">
              <a:lnSpc>
                <a:spcPct val="100000"/>
              </a:lnSpc>
              <a:spcBef>
                <a:spcPts val="270"/>
              </a:spcBef>
              <a:buFont typeface="Arial" panose="020B0604020202020204" pitchFamily="34" charset="0"/>
              <a:buNone/>
              <a:defRPr sz="1200" b="1" kern="1200">
                <a:solidFill>
                  <a:schemeClr val="accent6"/>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sz="3200" u="sng" dirty="0"/>
              <a:t>Restrictions</a:t>
            </a:r>
          </a:p>
        </p:txBody>
      </p:sp>
      <p:sp>
        <p:nvSpPr>
          <p:cNvPr id="6" name="TextBox 5">
            <a:extLst>
              <a:ext uri="{FF2B5EF4-FFF2-40B4-BE49-F238E27FC236}">
                <a16:creationId xmlns:a16="http://schemas.microsoft.com/office/drawing/2014/main" id="{B1C6FDE7-C98E-E167-C793-D9F1FB652FFC}"/>
              </a:ext>
            </a:extLst>
          </p:cNvPr>
          <p:cNvSpPr txBox="1"/>
          <p:nvPr/>
        </p:nvSpPr>
        <p:spPr>
          <a:xfrm>
            <a:off x="3428254" y="1449022"/>
            <a:ext cx="8763746" cy="369332"/>
          </a:xfrm>
          <a:prstGeom prst="rect">
            <a:avLst/>
          </a:prstGeom>
          <a:noFill/>
        </p:spPr>
        <p:txBody>
          <a:bodyPr wrap="square" rtlCol="0">
            <a:spAutoFit/>
          </a:bodyPr>
          <a:lstStyle/>
          <a:p>
            <a:pPr algn="ctr"/>
            <a:r>
              <a:rPr lang="en-US" dirty="0">
                <a:hlinkClick r:id="rId2"/>
              </a:rPr>
              <a:t>http://tinyAPS.com/?APSDressCodePolicy</a:t>
            </a:r>
            <a:endParaRPr lang="en-US" dirty="0"/>
          </a:p>
        </p:txBody>
      </p:sp>
    </p:spTree>
    <p:extLst>
      <p:ext uri="{BB962C8B-B14F-4D97-AF65-F5344CB8AC3E}">
        <p14:creationId xmlns:p14="http://schemas.microsoft.com/office/powerpoint/2010/main" val="190737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318641" y="403479"/>
            <a:ext cx="5693664"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TOPICS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157641" y="1171575"/>
            <a:ext cx="6578370" cy="5014588"/>
          </a:xfrm>
        </p:spPr>
        <p:txBody>
          <a:bodyPr/>
          <a:lstStyle/>
          <a:p>
            <a:r>
              <a:rPr lang="en-US" sz="2000" dirty="0"/>
              <a:t>School Strategic Plan</a:t>
            </a:r>
          </a:p>
          <a:p>
            <a:r>
              <a:rPr lang="en-US" sz="2000" dirty="0"/>
              <a:t>	Strategic Plan &amp; Priorities Review</a:t>
            </a:r>
          </a:p>
          <a:p>
            <a:r>
              <a:rPr lang="en-US" sz="2000" dirty="0"/>
              <a:t>	SMART Goals</a:t>
            </a:r>
          </a:p>
          <a:p>
            <a:r>
              <a:rPr lang="en-US" sz="2000" dirty="0"/>
              <a:t>Data Discussion</a:t>
            </a:r>
          </a:p>
          <a:p>
            <a:r>
              <a:rPr lang="en-US" sz="2000" dirty="0"/>
              <a:t>	Spring MAPS</a:t>
            </a:r>
          </a:p>
          <a:p>
            <a:r>
              <a:rPr lang="en-US" sz="2000" dirty="0"/>
              <a:t>	GMAS</a:t>
            </a:r>
          </a:p>
          <a:p>
            <a:r>
              <a:rPr lang="en-US" sz="2000" dirty="0"/>
              <a:t>School Uniform Discussion</a:t>
            </a:r>
          </a:p>
          <a:p>
            <a:r>
              <a:rPr lang="en-US" sz="2000" dirty="0"/>
              <a:t>Principal’s Report</a:t>
            </a:r>
          </a:p>
          <a:p>
            <a:r>
              <a:rPr lang="en-US" sz="2000" dirty="0"/>
              <a:t>	Current Enrollment &amp; Leveling</a:t>
            </a:r>
          </a:p>
          <a:p>
            <a:r>
              <a:rPr lang="en-US" sz="2000" dirty="0"/>
              <a:t>	Information about our school</a:t>
            </a:r>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E9947-9360-AF0D-98EF-7E0FEFC76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C782E-0451-75BD-6CCE-5372C7ACBC5D}"/>
              </a:ext>
            </a:extLst>
          </p:cNvPr>
          <p:cNvSpPr>
            <a:spLocks noGrp="1"/>
          </p:cNvSpPr>
          <p:nvPr>
            <p:ph type="title"/>
          </p:nvPr>
        </p:nvSpPr>
        <p:spPr>
          <a:xfrm>
            <a:off x="1426091" y="152994"/>
            <a:ext cx="10671048" cy="768096"/>
          </a:xfrm>
        </p:spPr>
        <p:txBody>
          <a:bodyPr anchor="t">
            <a:normAutofit/>
          </a:bodyPr>
          <a:lstStyle/>
          <a:p>
            <a:r>
              <a:rPr lang="en-US" dirty="0"/>
              <a:t>School-specific Dress Codes</a:t>
            </a:r>
          </a:p>
        </p:txBody>
      </p:sp>
      <p:sp>
        <p:nvSpPr>
          <p:cNvPr id="10" name="Slide Number Placeholder 4">
            <a:extLst>
              <a:ext uri="{FF2B5EF4-FFF2-40B4-BE49-F238E27FC236}">
                <a16:creationId xmlns:a16="http://schemas.microsoft.com/office/drawing/2014/main" id="{87140FDA-2296-F55E-1861-BF1FA42AADF0}"/>
              </a:ext>
            </a:extLst>
          </p:cNvPr>
          <p:cNvSpPr>
            <a:spLocks noGrp="1"/>
          </p:cNvSpPr>
          <p:nvPr>
            <p:ph type="sldNum" sz="quarter" idx="12"/>
          </p:nvPr>
        </p:nvSpPr>
        <p:spPr>
          <a:xfrm>
            <a:off x="11204448" y="6430686"/>
            <a:ext cx="987552" cy="274320"/>
          </a:xfrm>
        </p:spPr>
        <p:txBody>
          <a:bodyPr anchor="ctr">
            <a:normAutofit/>
          </a:bodyPr>
          <a:lstStyle/>
          <a:p>
            <a:pPr>
              <a:spcAft>
                <a:spcPts val="600"/>
              </a:spcAft>
            </a:pPr>
            <a:fld id="{AEC10A0C-BB77-FD4A-8FA4-D4334D01E3A4}" type="slidenum">
              <a:rPr lang="en-US" smtClean="0"/>
              <a:pPr>
                <a:spcAft>
                  <a:spcPts val="600"/>
                </a:spcAft>
              </a:pPr>
              <a:t>20</a:t>
            </a:fld>
            <a:endParaRPr lang="en-US" dirty="0"/>
          </a:p>
        </p:txBody>
      </p:sp>
      <p:graphicFrame>
        <p:nvGraphicFramePr>
          <p:cNvPr id="12" name="Content Placeholder 2">
            <a:extLst>
              <a:ext uri="{FF2B5EF4-FFF2-40B4-BE49-F238E27FC236}">
                <a16:creationId xmlns:a16="http://schemas.microsoft.com/office/drawing/2014/main" id="{276CFC5E-3DF4-17F1-4B83-E315A6EC1E02}"/>
              </a:ext>
            </a:extLst>
          </p:cNvPr>
          <p:cNvGraphicFramePr>
            <a:graphicFrameLocks noGrp="1"/>
          </p:cNvGraphicFramePr>
          <p:nvPr>
            <p:ph sz="half" idx="1"/>
            <p:extLst>
              <p:ext uri="{D42A27DB-BD31-4B8C-83A1-F6EECF244321}">
                <p14:modId xmlns:p14="http://schemas.microsoft.com/office/powerpoint/2010/main" val="777010013"/>
              </p:ext>
            </p:extLst>
          </p:nvPr>
        </p:nvGraphicFramePr>
        <p:xfrm>
          <a:off x="539496" y="2155371"/>
          <a:ext cx="11119104" cy="4382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3D0D57C-73EB-B961-86E5-DC66E1BCA245}"/>
              </a:ext>
            </a:extLst>
          </p:cNvPr>
          <p:cNvSpPr txBox="1"/>
          <p:nvPr/>
        </p:nvSpPr>
        <p:spPr>
          <a:xfrm>
            <a:off x="1558960" y="781131"/>
            <a:ext cx="10139264" cy="1107996"/>
          </a:xfrm>
          <a:prstGeom prst="rect">
            <a:avLst/>
          </a:prstGeom>
          <a:noFill/>
        </p:spPr>
        <p:txBody>
          <a:bodyPr wrap="square" rtlCol="0">
            <a:spAutoFit/>
          </a:bodyPr>
          <a:lstStyle/>
          <a:p>
            <a:pPr algn="ctr"/>
            <a:r>
              <a:rPr lang="en-US" sz="2200" b="1" i="0" dirty="0">
                <a:highlight>
                  <a:srgbClr val="FFFF00"/>
                </a:highlight>
              </a:rPr>
              <a:t>We have one districtwide student dress code adopted</a:t>
            </a:r>
          </a:p>
          <a:p>
            <a:pPr algn="ctr"/>
            <a:r>
              <a:rPr lang="en-US" sz="2200" b="1" i="0" dirty="0">
                <a:highlight>
                  <a:srgbClr val="FFFF00"/>
                </a:highlight>
              </a:rPr>
              <a:t>by the Atlanta Board of Education. </a:t>
            </a:r>
          </a:p>
          <a:p>
            <a:pPr algn="ctr"/>
            <a:r>
              <a:rPr lang="en-US" sz="2200" b="1" i="0" dirty="0">
                <a:highlight>
                  <a:srgbClr val="FFFF00"/>
                </a:highlight>
              </a:rPr>
              <a:t>School-specific dress codes may not contradict Board policy.</a:t>
            </a:r>
            <a:r>
              <a:rPr lang="en-US" sz="2200" b="0" i="0" dirty="0">
                <a:highlight>
                  <a:srgbClr val="FFFF00"/>
                </a:highlight>
              </a:rPr>
              <a:t> </a:t>
            </a:r>
          </a:p>
        </p:txBody>
      </p:sp>
      <p:sp>
        <p:nvSpPr>
          <p:cNvPr id="6" name="TextBox 5">
            <a:extLst>
              <a:ext uri="{FF2B5EF4-FFF2-40B4-BE49-F238E27FC236}">
                <a16:creationId xmlns:a16="http://schemas.microsoft.com/office/drawing/2014/main" id="{607EAD42-0351-DE48-736E-07F0C66BD15A}"/>
              </a:ext>
            </a:extLst>
          </p:cNvPr>
          <p:cNvSpPr txBox="1"/>
          <p:nvPr/>
        </p:nvSpPr>
        <p:spPr>
          <a:xfrm>
            <a:off x="806197" y="1988325"/>
            <a:ext cx="11119103" cy="461665"/>
          </a:xfrm>
          <a:prstGeom prst="rect">
            <a:avLst/>
          </a:prstGeom>
          <a:noFill/>
        </p:spPr>
        <p:txBody>
          <a:bodyPr wrap="square" rtlCol="0">
            <a:spAutoFit/>
          </a:bodyPr>
          <a:lstStyle/>
          <a:p>
            <a:pPr algn="ctr"/>
            <a:r>
              <a:rPr lang="en-US" sz="2400" b="1" i="0" u="sng" dirty="0"/>
              <a:t>Examples of problematic school specific dress-code provisions</a:t>
            </a:r>
            <a:endParaRPr lang="en-US" sz="2400" dirty="0"/>
          </a:p>
        </p:txBody>
      </p:sp>
    </p:spTree>
    <p:extLst>
      <p:ext uri="{BB962C8B-B14F-4D97-AF65-F5344CB8AC3E}">
        <p14:creationId xmlns:p14="http://schemas.microsoft.com/office/powerpoint/2010/main" val="390532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78BE-11FD-FCD8-6A7A-9B7CE2972CA5}"/>
              </a:ext>
            </a:extLst>
          </p:cNvPr>
          <p:cNvSpPr>
            <a:spLocks noGrp="1"/>
          </p:cNvSpPr>
          <p:nvPr>
            <p:ph type="title"/>
          </p:nvPr>
        </p:nvSpPr>
        <p:spPr>
          <a:xfrm>
            <a:off x="4089972" y="274802"/>
            <a:ext cx="6766560" cy="768096"/>
          </a:xfrm>
        </p:spPr>
        <p:txBody>
          <a:bodyPr anchor="t">
            <a:noAutofit/>
          </a:bodyPr>
          <a:lstStyle/>
          <a:p>
            <a:r>
              <a:rPr lang="en-US" sz="4000" b="1" dirty="0">
                <a:solidFill>
                  <a:schemeClr val="tx2"/>
                </a:solidFill>
              </a:rPr>
              <a:t>School Uniforms</a:t>
            </a:r>
          </a:p>
        </p:txBody>
      </p:sp>
      <p:sp>
        <p:nvSpPr>
          <p:cNvPr id="3" name="Content Placeholder 2">
            <a:extLst>
              <a:ext uri="{FF2B5EF4-FFF2-40B4-BE49-F238E27FC236}">
                <a16:creationId xmlns:a16="http://schemas.microsoft.com/office/drawing/2014/main" id="{9585A82A-1732-D740-03D1-FD8EC1850F6C}"/>
              </a:ext>
            </a:extLst>
          </p:cNvPr>
          <p:cNvSpPr>
            <a:spLocks noGrp="1"/>
          </p:cNvSpPr>
          <p:nvPr>
            <p:ph idx="1"/>
          </p:nvPr>
        </p:nvSpPr>
        <p:spPr>
          <a:xfrm>
            <a:off x="4089972" y="1491296"/>
            <a:ext cx="6766560" cy="4453395"/>
          </a:xfrm>
        </p:spPr>
        <p:txBody>
          <a:bodyPr vert="horz" lIns="91440" tIns="45720" rIns="91440" bIns="45720" rtlCol="0">
            <a:noAutofit/>
          </a:bodyPr>
          <a:lstStyle/>
          <a:p>
            <a:pPr fontAlgn="base"/>
            <a:r>
              <a:rPr lang="en-US" sz="3200" b="0" i="0" dirty="0">
                <a:effectLst/>
              </a:rPr>
              <a:t>Schools may choose to adopt an </a:t>
            </a:r>
            <a:r>
              <a:rPr lang="en-US" sz="3200" b="1" i="1" u="sng" dirty="0">
                <a:effectLst/>
              </a:rPr>
              <a:t>optional</a:t>
            </a:r>
            <a:r>
              <a:rPr lang="en-US" sz="3200" b="0" i="0" dirty="0">
                <a:effectLst/>
              </a:rPr>
              <a:t> school uniform.</a:t>
            </a:r>
            <a:endParaRPr lang="en-US" sz="3200" dirty="0"/>
          </a:p>
          <a:p>
            <a:endParaRPr lang="en-US" sz="3200" dirty="0"/>
          </a:p>
          <a:p>
            <a:r>
              <a:rPr lang="en-US" sz="3200" b="1" dirty="0">
                <a:solidFill>
                  <a:schemeClr val="tx1">
                    <a:lumMod val="75000"/>
                    <a:lumOff val="25000"/>
                  </a:schemeClr>
                </a:solidFill>
              </a:rPr>
              <a:t>Effective immediately, </a:t>
            </a:r>
            <a:r>
              <a:rPr lang="en-US" sz="3200" b="1" dirty="0">
                <a:solidFill>
                  <a:schemeClr val="accent2"/>
                </a:solidFill>
              </a:rPr>
              <a:t>at no time</a:t>
            </a:r>
            <a:r>
              <a:rPr lang="en-US" sz="3200" b="1" dirty="0">
                <a:solidFill>
                  <a:schemeClr val="tx1">
                    <a:lumMod val="75000"/>
                    <a:lumOff val="25000"/>
                  </a:schemeClr>
                </a:solidFill>
              </a:rPr>
              <a:t> will students have their instructional time interrupted or be barred from school or class for declining to wear the optional school uniform.</a:t>
            </a:r>
          </a:p>
          <a:p>
            <a:pPr marL="0" indent="0">
              <a:buNone/>
            </a:pPr>
            <a:endParaRPr lang="en-US" b="0" i="0" dirty="0">
              <a:effectLst/>
            </a:endParaRPr>
          </a:p>
          <a:p>
            <a:pPr marL="0" indent="0">
              <a:buNone/>
            </a:pPr>
            <a:endParaRPr lang="en-US" b="0" i="0" dirty="0">
              <a:effectLst/>
            </a:endParaRPr>
          </a:p>
          <a:p>
            <a:endParaRPr lang="en-US" dirty="0"/>
          </a:p>
        </p:txBody>
      </p:sp>
      <p:sp>
        <p:nvSpPr>
          <p:cNvPr id="8" name="Slide Number Placeholder 3">
            <a:extLst>
              <a:ext uri="{FF2B5EF4-FFF2-40B4-BE49-F238E27FC236}">
                <a16:creationId xmlns:a16="http://schemas.microsoft.com/office/drawing/2014/main" id="{A5194B06-442F-2322-DE5D-083ABD70BCB9}"/>
              </a:ext>
            </a:extLst>
          </p:cNvPr>
          <p:cNvSpPr>
            <a:spLocks noGrp="1"/>
          </p:cNvSpPr>
          <p:nvPr>
            <p:ph type="sldNum" sz="quarter" idx="12"/>
          </p:nvPr>
        </p:nvSpPr>
        <p:spPr>
          <a:xfrm>
            <a:off x="11080122" y="6453739"/>
            <a:ext cx="987552" cy="274320"/>
          </a:xfrm>
        </p:spPr>
        <p:txBody>
          <a:bodyPr/>
          <a:lstStyle/>
          <a:p>
            <a:pPr>
              <a:spcAft>
                <a:spcPts val="600"/>
              </a:spcAft>
            </a:pPr>
            <a:fld id="{AEC10A0C-BB77-FD4A-8FA4-D4334D01E3A4}" type="slidenum">
              <a:rPr lang="en-US" smtClean="0"/>
              <a:pPr>
                <a:spcAft>
                  <a:spcPts val="600"/>
                </a:spcAft>
              </a:pPr>
              <a:t>21</a:t>
            </a:fld>
            <a:endParaRPr lang="en-US" dirty="0"/>
          </a:p>
        </p:txBody>
      </p:sp>
    </p:spTree>
    <p:extLst>
      <p:ext uri="{BB962C8B-B14F-4D97-AF65-F5344CB8AC3E}">
        <p14:creationId xmlns:p14="http://schemas.microsoft.com/office/powerpoint/2010/main" val="3294870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0A62-6E6E-1B15-ADC6-FD9F648CD5F0}"/>
              </a:ext>
            </a:extLst>
          </p:cNvPr>
          <p:cNvSpPr>
            <a:spLocks noGrp="1"/>
          </p:cNvSpPr>
          <p:nvPr>
            <p:ph type="ctrTitle"/>
          </p:nvPr>
        </p:nvSpPr>
        <p:spPr>
          <a:xfrm>
            <a:off x="102638" y="500867"/>
            <a:ext cx="7322828" cy="868795"/>
          </a:xfrm>
        </p:spPr>
        <p:txBody>
          <a:bodyPr/>
          <a:lstStyle/>
          <a:p>
            <a:r>
              <a:rPr lang="en-US" dirty="0"/>
              <a:t>Establish an optional school uniform</a:t>
            </a:r>
          </a:p>
        </p:txBody>
      </p:sp>
      <p:sp>
        <p:nvSpPr>
          <p:cNvPr id="4" name="Subtitle 3">
            <a:extLst>
              <a:ext uri="{FF2B5EF4-FFF2-40B4-BE49-F238E27FC236}">
                <a16:creationId xmlns:a16="http://schemas.microsoft.com/office/drawing/2014/main" id="{42983345-EF19-908F-B343-5C67BEE7665A}"/>
              </a:ext>
            </a:extLst>
          </p:cNvPr>
          <p:cNvSpPr txBox="1">
            <a:spLocks noGrp="1"/>
          </p:cNvSpPr>
          <p:nvPr>
            <p:ph type="subTitle" idx="1"/>
          </p:nvPr>
        </p:nvSpPr>
        <p:spPr>
          <a:xfrm>
            <a:off x="227454" y="2362017"/>
            <a:ext cx="6494105" cy="4062651"/>
          </a:xfrm>
          <a:prstGeom prst="rect">
            <a:avLst/>
          </a:prstGeom>
          <a:noFill/>
        </p:spPr>
        <p:txBody>
          <a:bodyPr vert="horz" wrap="square" lIns="91440" tIns="0" rIns="91440" bIns="0" rtlCol="0" anchor="t">
            <a:spAutoFit/>
          </a:bodyPr>
          <a:lstStyle/>
          <a:p>
            <a:pPr>
              <a:spcBef>
                <a:spcPts val="0"/>
              </a:spcBef>
            </a:pPr>
            <a:r>
              <a:rPr lang="en-US" sz="2400" dirty="0">
                <a:solidFill>
                  <a:schemeClr val="tx1">
                    <a:lumMod val="75000"/>
                    <a:lumOff val="25000"/>
                  </a:schemeClr>
                </a:solidFill>
              </a:rPr>
              <a:t>The GO Team needs to </a:t>
            </a:r>
            <a:r>
              <a:rPr lang="en-US" sz="2400" b="1" dirty="0">
                <a:solidFill>
                  <a:schemeClr val="accent3"/>
                </a:solidFill>
              </a:rPr>
              <a:t>TAKE ACTION (vote)</a:t>
            </a:r>
            <a:r>
              <a:rPr lang="en-US" sz="2400" dirty="0">
                <a:solidFill>
                  <a:schemeClr val="accent3"/>
                </a:solidFill>
              </a:rPr>
              <a:t> </a:t>
            </a:r>
            <a:r>
              <a:rPr lang="en-US" sz="2400" dirty="0">
                <a:solidFill>
                  <a:schemeClr val="tx1">
                    <a:lumMod val="75000"/>
                    <a:lumOff val="25000"/>
                  </a:schemeClr>
                </a:solidFill>
              </a:rPr>
              <a:t>on </a:t>
            </a:r>
            <a:r>
              <a:rPr lang="en-US" sz="2400" b="1" dirty="0">
                <a:solidFill>
                  <a:schemeClr val="accent2"/>
                </a:solidFill>
              </a:rPr>
              <a:t>maintaining or exploring implementing an optional school uniform</a:t>
            </a:r>
            <a:r>
              <a:rPr lang="en-US" sz="2400" dirty="0">
                <a:solidFill>
                  <a:schemeClr val="tx1">
                    <a:lumMod val="75000"/>
                    <a:lumOff val="25000"/>
                  </a:schemeClr>
                </a:solidFill>
              </a:rPr>
              <a:t>. </a:t>
            </a:r>
          </a:p>
          <a:p>
            <a:pPr>
              <a:spcBef>
                <a:spcPts val="0"/>
              </a:spcBef>
            </a:pPr>
            <a:endParaRPr lang="en-US" sz="2400" dirty="0">
              <a:solidFill>
                <a:schemeClr val="tx1">
                  <a:lumMod val="75000"/>
                  <a:lumOff val="25000"/>
                </a:schemeClr>
              </a:solidFill>
            </a:endParaRPr>
          </a:p>
          <a:p>
            <a:pPr>
              <a:lnSpc>
                <a:spcPct val="100000"/>
              </a:lnSpc>
              <a:spcBef>
                <a:spcPts val="0"/>
              </a:spcBef>
            </a:pPr>
            <a:r>
              <a:rPr lang="en-US" sz="2400" dirty="0">
                <a:solidFill>
                  <a:schemeClr val="tx1">
                    <a:lumMod val="75000"/>
                    <a:lumOff val="25000"/>
                  </a:schemeClr>
                </a:solidFill>
              </a:rPr>
              <a:t>After the motion and a second, the GO Team may have additional discussion. Once discussion is concluded, the GO Team will vote.</a:t>
            </a:r>
            <a:endParaRPr lang="en-US" sz="2400" dirty="0">
              <a:solidFill>
                <a:schemeClr val="tx1">
                  <a:lumMod val="75000"/>
                  <a:lumOff val="25000"/>
                </a:schemeClr>
              </a:solidFill>
              <a:cs typeface="Sabon Next LT"/>
            </a:endParaRPr>
          </a:p>
          <a:p>
            <a:pPr>
              <a:spcBef>
                <a:spcPts val="0"/>
              </a:spcBef>
            </a:pPr>
            <a:endParaRPr lang="en-US" sz="2400" dirty="0">
              <a:solidFill>
                <a:schemeClr val="tx1">
                  <a:lumMod val="75000"/>
                  <a:lumOff val="25000"/>
                </a:schemeClr>
              </a:solidFill>
            </a:endParaRPr>
          </a:p>
          <a:p>
            <a:pPr>
              <a:spcBef>
                <a:spcPts val="0"/>
              </a:spcBef>
            </a:pPr>
            <a:r>
              <a:rPr lang="en-US" sz="2400" dirty="0">
                <a:solidFill>
                  <a:schemeClr val="tx1">
                    <a:lumMod val="75000"/>
                    <a:lumOff val="25000"/>
                  </a:schemeClr>
                </a:solidFill>
              </a:rPr>
              <a:t>If the GO Team votes to move forward, then the team should proceed to discuss the School Uniform Advisory Committee. </a:t>
            </a:r>
            <a:endParaRPr lang="en-US" sz="2400" b="1" dirty="0">
              <a:solidFill>
                <a:schemeClr val="tx1">
                  <a:lumMod val="75000"/>
                  <a:lumOff val="25000"/>
                </a:schemeClr>
              </a:solidFill>
              <a:cs typeface="Sabon Next LT"/>
            </a:endParaRPr>
          </a:p>
        </p:txBody>
      </p:sp>
      <p:sp>
        <p:nvSpPr>
          <p:cNvPr id="5" name="Title 1">
            <a:extLst>
              <a:ext uri="{FF2B5EF4-FFF2-40B4-BE49-F238E27FC236}">
                <a16:creationId xmlns:a16="http://schemas.microsoft.com/office/drawing/2014/main" id="{4F1F132B-B7CE-77D7-7512-DBC89C6DA459}"/>
              </a:ext>
            </a:extLst>
          </p:cNvPr>
          <p:cNvSpPr txBox="1">
            <a:spLocks/>
          </p:cNvSpPr>
          <p:nvPr/>
        </p:nvSpPr>
        <p:spPr>
          <a:xfrm>
            <a:off x="7417837" y="2709224"/>
            <a:ext cx="3247053" cy="1439552"/>
          </a:xfrm>
          <a:prstGeom prst="rect">
            <a:avLst/>
          </a:prstGeom>
        </p:spPr>
        <p:txBody>
          <a:bodyPr vert="horz" lIns="91440" tIns="0" rIns="91440" bIns="45720" rtlCol="0" anchor="ctr">
            <a:noAutofit/>
          </a:bodyPr>
          <a:lstStyle>
            <a:lvl1pPr algn="l"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a:lstStyle>
          <a:p>
            <a:pPr algn="ctr"/>
            <a:r>
              <a:rPr lang="en-US" sz="4400" dirty="0">
                <a:solidFill>
                  <a:schemeClr val="accent4"/>
                </a:solidFill>
                <a:latin typeface="Arial Black" panose="020B0604020202020204" pitchFamily="34" charset="0"/>
                <a:cs typeface="Arial Black" panose="020B0604020202020204" pitchFamily="34" charset="0"/>
              </a:rPr>
              <a:t>Take Action</a:t>
            </a:r>
          </a:p>
        </p:txBody>
      </p:sp>
      <p:sp>
        <p:nvSpPr>
          <p:cNvPr id="3" name="TextBox 2">
            <a:extLst>
              <a:ext uri="{FF2B5EF4-FFF2-40B4-BE49-F238E27FC236}">
                <a16:creationId xmlns:a16="http://schemas.microsoft.com/office/drawing/2014/main" id="{D048C014-5C52-A17F-A083-F7DC7B1BEBF3}"/>
              </a:ext>
            </a:extLst>
          </p:cNvPr>
          <p:cNvSpPr txBox="1"/>
          <p:nvPr/>
        </p:nvSpPr>
        <p:spPr>
          <a:xfrm>
            <a:off x="320760" y="1513138"/>
            <a:ext cx="5318933" cy="584775"/>
          </a:xfrm>
          <a:prstGeom prst="rect">
            <a:avLst/>
          </a:prstGeom>
          <a:solidFill>
            <a:schemeClr val="accent1"/>
          </a:solidFill>
          <a:ln w="19050">
            <a:solidFill>
              <a:schemeClr val="accent4"/>
            </a:solidFill>
          </a:ln>
        </p:spPr>
        <p:txBody>
          <a:bodyPr wrap="square" rtlCol="0">
            <a:spAutoFit/>
          </a:bodyPr>
          <a:lstStyle/>
          <a:p>
            <a:r>
              <a:rPr lang="en-US" sz="1600" b="1" dirty="0"/>
              <a:t>If your school currently has a school uniform and wishes to continue it, you must go through this process!</a:t>
            </a:r>
          </a:p>
        </p:txBody>
      </p:sp>
    </p:spTree>
    <p:extLst>
      <p:ext uri="{BB962C8B-B14F-4D97-AF65-F5344CB8AC3E}">
        <p14:creationId xmlns:p14="http://schemas.microsoft.com/office/powerpoint/2010/main" val="1144271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09EE5-AFCE-F2B8-224D-F88883788396}"/>
              </a:ext>
            </a:extLst>
          </p:cNvPr>
          <p:cNvSpPr>
            <a:spLocks noGrp="1"/>
          </p:cNvSpPr>
          <p:nvPr>
            <p:ph type="title"/>
          </p:nvPr>
        </p:nvSpPr>
        <p:spPr>
          <a:xfrm>
            <a:off x="180484" y="204935"/>
            <a:ext cx="5693664" cy="768096"/>
          </a:xfrm>
        </p:spPr>
        <p:txBody>
          <a:bodyPr/>
          <a:lstStyle/>
          <a:p>
            <a:r>
              <a:rPr lang="en-US" dirty="0"/>
              <a:t>DISCUSSION</a:t>
            </a:r>
          </a:p>
        </p:txBody>
      </p:sp>
      <p:sp>
        <p:nvSpPr>
          <p:cNvPr id="4" name="TextBox 3">
            <a:extLst>
              <a:ext uri="{FF2B5EF4-FFF2-40B4-BE49-F238E27FC236}">
                <a16:creationId xmlns:a16="http://schemas.microsoft.com/office/drawing/2014/main" id="{9CED2233-54A8-D58C-1B73-B86D6E2A178F}"/>
              </a:ext>
            </a:extLst>
          </p:cNvPr>
          <p:cNvSpPr txBox="1"/>
          <p:nvPr/>
        </p:nvSpPr>
        <p:spPr>
          <a:xfrm>
            <a:off x="180483" y="2517483"/>
            <a:ext cx="7284007" cy="3970318"/>
          </a:xfrm>
          <a:prstGeom prst="rect">
            <a:avLst/>
          </a:prstGeom>
          <a:noFill/>
        </p:spPr>
        <p:txBody>
          <a:bodyPr wrap="square" lIns="91440" tIns="45720" rIns="91440" bIns="45720" rtlCol="0" anchor="t">
            <a:spAutoFit/>
          </a:bodyPr>
          <a:lstStyle/>
          <a:p>
            <a:r>
              <a:rPr lang="en-US" b="1" u="sng" dirty="0">
                <a:solidFill>
                  <a:schemeClr val="accent2"/>
                </a:solidFill>
              </a:rPr>
              <a:t>The School Uniform Advisory Committee will be responsible for:</a:t>
            </a:r>
          </a:p>
          <a:p>
            <a:endParaRPr lang="en-US" b="1" u="sng" dirty="0">
              <a:solidFill>
                <a:schemeClr val="accent2"/>
              </a:solidFill>
            </a:endParaRPr>
          </a:p>
          <a:p>
            <a:pPr marL="800100" lvl="1" indent="-342900">
              <a:buFont typeface="+mj-lt"/>
              <a:buAutoNum type="arabicPeriod"/>
            </a:pPr>
            <a:r>
              <a:rPr lang="en-US" dirty="0"/>
              <a:t>Develop a stakeholder engagement plan to receive feedback on implementing a uniform and its components, if adopted. Must include a minimum 20-day public comment period on any proposed uniform</a:t>
            </a:r>
          </a:p>
          <a:p>
            <a:pPr marL="800100" lvl="1" indent="-342900">
              <a:buFont typeface="+mj-lt"/>
              <a:buAutoNum type="arabicPeriod"/>
            </a:pPr>
            <a:r>
              <a:rPr lang="en-US" dirty="0"/>
              <a:t>Recommending the optional school uniform components.</a:t>
            </a:r>
          </a:p>
          <a:p>
            <a:pPr marL="800100" lvl="1" indent="-342900">
              <a:buFont typeface="+mj-lt"/>
              <a:buAutoNum type="arabicPeriod"/>
            </a:pPr>
            <a:r>
              <a:rPr lang="en-US" dirty="0"/>
              <a:t>Establishing the student voting timeline and process (</a:t>
            </a:r>
            <a:r>
              <a:rPr lang="en-US" i="1" dirty="0"/>
              <a:t>if necessary</a:t>
            </a:r>
            <a:r>
              <a:rPr lang="en-US" dirty="0"/>
              <a:t>).</a:t>
            </a:r>
          </a:p>
          <a:p>
            <a:pPr marL="800100" lvl="1" indent="-342900">
              <a:buFont typeface="+mj-lt"/>
              <a:buAutoNum type="arabicPeriod"/>
            </a:pPr>
            <a:r>
              <a:rPr lang="en-US" dirty="0"/>
              <a:t>Determine the length of time the uniform will be in use before reconsideration</a:t>
            </a:r>
          </a:p>
          <a:p>
            <a:pPr marL="800100" lvl="1" indent="-342900">
              <a:buFont typeface="+mj-lt"/>
              <a:buAutoNum type="arabicPeriod"/>
            </a:pPr>
            <a:r>
              <a:rPr lang="en-US" dirty="0">
                <a:latin typeface="Sabon Next LT"/>
                <a:cs typeface="Dreaming Outloud Pro"/>
              </a:rPr>
              <a:t>Developing a communication plan to inform the school community about the optional school uniform, if the uniform is adopted </a:t>
            </a:r>
          </a:p>
          <a:p>
            <a:pPr marL="800100" lvl="1" indent="-342900">
              <a:buFont typeface="+mj-lt"/>
              <a:buAutoNum type="arabicPeriod"/>
            </a:pPr>
            <a:r>
              <a:rPr lang="en-US" dirty="0"/>
              <a:t>Other objectives as defined by the GO Team. </a:t>
            </a:r>
          </a:p>
        </p:txBody>
      </p:sp>
      <p:sp>
        <p:nvSpPr>
          <p:cNvPr id="5" name="TextBox 4">
            <a:extLst>
              <a:ext uri="{FF2B5EF4-FFF2-40B4-BE49-F238E27FC236}">
                <a16:creationId xmlns:a16="http://schemas.microsoft.com/office/drawing/2014/main" id="{8459E948-B36E-20C4-1DC9-263CA55CCAF5}"/>
              </a:ext>
            </a:extLst>
          </p:cNvPr>
          <p:cNvSpPr txBox="1"/>
          <p:nvPr/>
        </p:nvSpPr>
        <p:spPr>
          <a:xfrm>
            <a:off x="180483" y="1692298"/>
            <a:ext cx="7156581" cy="707886"/>
          </a:xfrm>
          <a:prstGeom prst="rect">
            <a:avLst/>
          </a:prstGeom>
          <a:noFill/>
        </p:spPr>
        <p:txBody>
          <a:bodyPr wrap="square" lIns="91440" tIns="45720" rIns="91440" bIns="45720" rtlCol="0" anchor="t">
            <a:spAutoFit/>
          </a:bodyPr>
          <a:lstStyle/>
          <a:p>
            <a:r>
              <a:rPr lang="en-US" sz="2000" dirty="0"/>
              <a:t>The GO Team will now discuss if they wish to move forward with establishing a School Uniform Advisory Committee.</a:t>
            </a:r>
            <a:endParaRPr lang="en-US" dirty="0"/>
          </a:p>
        </p:txBody>
      </p:sp>
      <p:sp>
        <p:nvSpPr>
          <p:cNvPr id="6" name="TextBox 5">
            <a:extLst>
              <a:ext uri="{FF2B5EF4-FFF2-40B4-BE49-F238E27FC236}">
                <a16:creationId xmlns:a16="http://schemas.microsoft.com/office/drawing/2014/main" id="{F90F7C4D-74B7-606C-A211-F43623FA55B0}"/>
              </a:ext>
            </a:extLst>
          </p:cNvPr>
          <p:cNvSpPr txBox="1"/>
          <p:nvPr/>
        </p:nvSpPr>
        <p:spPr>
          <a:xfrm>
            <a:off x="180483" y="736387"/>
            <a:ext cx="5693665" cy="707886"/>
          </a:xfrm>
          <a:prstGeom prst="rect">
            <a:avLst/>
          </a:prstGeom>
          <a:solidFill>
            <a:schemeClr val="accent1"/>
          </a:solidFill>
          <a:ln>
            <a:solidFill>
              <a:schemeClr val="accent4"/>
            </a:solidFill>
          </a:ln>
        </p:spPr>
        <p:txBody>
          <a:bodyPr wrap="square" lIns="91440" tIns="45720" rIns="91440" bIns="45720" rtlCol="0" anchor="t">
            <a:spAutoFit/>
          </a:bodyPr>
          <a:lstStyle/>
          <a:p>
            <a:r>
              <a:rPr lang="en-US" sz="2000" i="1" dirty="0"/>
              <a:t>Only needed if the GO Team voted </a:t>
            </a:r>
            <a:r>
              <a:rPr lang="en-US" sz="2000" dirty="0"/>
              <a:t>YES</a:t>
            </a:r>
            <a:r>
              <a:rPr lang="en-US" sz="2000" i="1" dirty="0"/>
              <a:t> to maintaining or establishing an optional school uniform.</a:t>
            </a:r>
            <a:endParaRPr lang="en-US" i="1" dirty="0"/>
          </a:p>
        </p:txBody>
      </p:sp>
    </p:spTree>
    <p:extLst>
      <p:ext uri="{BB962C8B-B14F-4D97-AF65-F5344CB8AC3E}">
        <p14:creationId xmlns:p14="http://schemas.microsoft.com/office/powerpoint/2010/main" val="59225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21A6-56DF-770E-7700-62BD0740C859}"/>
              </a:ext>
            </a:extLst>
          </p:cNvPr>
          <p:cNvSpPr>
            <a:spLocks noGrp="1"/>
          </p:cNvSpPr>
          <p:nvPr>
            <p:ph type="title"/>
          </p:nvPr>
        </p:nvSpPr>
        <p:spPr>
          <a:xfrm>
            <a:off x="713232" y="173736"/>
            <a:ext cx="10671048" cy="768096"/>
          </a:xfrm>
        </p:spPr>
        <p:txBody>
          <a:bodyPr/>
          <a:lstStyle/>
          <a:p>
            <a:r>
              <a:rPr lang="en-US" dirty="0"/>
              <a:t>Committee members</a:t>
            </a:r>
          </a:p>
        </p:txBody>
      </p:sp>
      <p:sp>
        <p:nvSpPr>
          <p:cNvPr id="3" name="Slide Number Placeholder 2">
            <a:extLst>
              <a:ext uri="{FF2B5EF4-FFF2-40B4-BE49-F238E27FC236}">
                <a16:creationId xmlns:a16="http://schemas.microsoft.com/office/drawing/2014/main" id="{3C105638-F151-49E1-7573-76AD04D6B3B2}"/>
              </a:ext>
            </a:extLst>
          </p:cNvPr>
          <p:cNvSpPr>
            <a:spLocks noGrp="1"/>
          </p:cNvSpPr>
          <p:nvPr>
            <p:ph type="sldNum" sz="quarter" idx="12"/>
          </p:nvPr>
        </p:nvSpPr>
        <p:spPr>
          <a:xfrm>
            <a:off x="11141964" y="6419275"/>
            <a:ext cx="987552" cy="274320"/>
          </a:xfrm>
        </p:spPr>
        <p:txBody>
          <a:bodyPr/>
          <a:lstStyle/>
          <a:p>
            <a:fld id="{48F63A3B-78C7-47BE-AE5E-E10140E04643}" type="slidenum">
              <a:rPr lang="en-US" smtClean="0"/>
              <a:pPr/>
              <a:t>24</a:t>
            </a:fld>
            <a:endParaRPr lang="en-US" dirty="0"/>
          </a:p>
        </p:txBody>
      </p:sp>
      <p:sp>
        <p:nvSpPr>
          <p:cNvPr id="4" name="Text Placeholder 3">
            <a:extLst>
              <a:ext uri="{FF2B5EF4-FFF2-40B4-BE49-F238E27FC236}">
                <a16:creationId xmlns:a16="http://schemas.microsoft.com/office/drawing/2014/main" id="{B2213480-0161-0C61-4D86-0E2B5698E6E6}"/>
              </a:ext>
            </a:extLst>
          </p:cNvPr>
          <p:cNvSpPr>
            <a:spLocks noGrp="1"/>
          </p:cNvSpPr>
          <p:nvPr>
            <p:ph type="body" idx="1"/>
          </p:nvPr>
        </p:nvSpPr>
        <p:spPr>
          <a:xfrm>
            <a:off x="723258" y="3164306"/>
            <a:ext cx="3318390" cy="3165990"/>
          </a:xfrm>
        </p:spPr>
        <p:txBody>
          <a:bodyPr/>
          <a:lstStyle/>
          <a:p>
            <a:r>
              <a:rPr lang="en-US" sz="2000" dirty="0"/>
              <a:t>Elementary</a:t>
            </a:r>
          </a:p>
        </p:txBody>
      </p:sp>
      <p:pic>
        <p:nvPicPr>
          <p:cNvPr id="16" name="Picture Placeholder 15" descr="A school building with a flag&#10;&#10;Description automatically generated">
            <a:extLst>
              <a:ext uri="{FF2B5EF4-FFF2-40B4-BE49-F238E27FC236}">
                <a16:creationId xmlns:a16="http://schemas.microsoft.com/office/drawing/2014/main" id="{4903371E-3A04-A40B-4C52-D546E0738B91}"/>
              </a:ext>
            </a:extLst>
          </p:cNvPr>
          <p:cNvPicPr>
            <a:picLocks noGrp="1" noChangeAspect="1"/>
          </p:cNvPicPr>
          <p:nvPr>
            <p:ph type="pic" sz="quarter" idx="23"/>
          </p:nvPr>
        </p:nvPicPr>
        <p:blipFill>
          <a:blip r:embed="rId2"/>
          <a:srcRect l="20891" r="20891"/>
          <a:stretch>
            <a:fillRect/>
          </a:stretch>
        </p:blipFill>
        <p:spPr>
          <a:xfrm>
            <a:off x="1911096" y="2689700"/>
            <a:ext cx="932688" cy="932688"/>
          </a:xfrm>
          <a:ln>
            <a:solidFill>
              <a:schemeClr val="accent3"/>
            </a:solidFill>
          </a:ln>
        </p:spPr>
      </p:pic>
      <p:sp>
        <p:nvSpPr>
          <p:cNvPr id="7" name="Text Placeholder 6">
            <a:extLst>
              <a:ext uri="{FF2B5EF4-FFF2-40B4-BE49-F238E27FC236}">
                <a16:creationId xmlns:a16="http://schemas.microsoft.com/office/drawing/2014/main" id="{B9A735E9-F36C-8856-1F79-12C7C7738B5E}"/>
              </a:ext>
            </a:extLst>
          </p:cNvPr>
          <p:cNvSpPr>
            <a:spLocks noGrp="1"/>
          </p:cNvSpPr>
          <p:nvPr>
            <p:ph type="body" sz="quarter" idx="15"/>
          </p:nvPr>
        </p:nvSpPr>
        <p:spPr>
          <a:xfrm>
            <a:off x="4443984" y="3154278"/>
            <a:ext cx="3318390" cy="3176018"/>
          </a:xfrm>
        </p:spPr>
        <p:txBody>
          <a:bodyPr/>
          <a:lstStyle/>
          <a:p>
            <a:r>
              <a:rPr lang="en-US" sz="2000" dirty="0"/>
              <a:t>Middle</a:t>
            </a:r>
          </a:p>
        </p:txBody>
      </p:sp>
      <p:pic>
        <p:nvPicPr>
          <p:cNvPr id="18" name="Picture Placeholder 17" descr="A group of children walking into a school&#10;&#10;Description automatically generated">
            <a:extLst>
              <a:ext uri="{FF2B5EF4-FFF2-40B4-BE49-F238E27FC236}">
                <a16:creationId xmlns:a16="http://schemas.microsoft.com/office/drawing/2014/main" id="{4AD3BCA5-6130-F87F-B0DE-B94E4C16C60E}"/>
              </a:ext>
            </a:extLst>
          </p:cNvPr>
          <p:cNvPicPr>
            <a:picLocks noGrp="1" noChangeAspect="1"/>
          </p:cNvPicPr>
          <p:nvPr>
            <p:ph type="pic" sz="quarter" idx="25"/>
          </p:nvPr>
        </p:nvPicPr>
        <p:blipFill>
          <a:blip r:embed="rId3"/>
          <a:srcRect t="10938" b="10938"/>
          <a:stretch>
            <a:fillRect/>
          </a:stretch>
        </p:blipFill>
        <p:spPr>
          <a:xfrm>
            <a:off x="5641848" y="2719779"/>
            <a:ext cx="932688" cy="932688"/>
          </a:xfrm>
          <a:ln>
            <a:solidFill>
              <a:schemeClr val="accent1">
                <a:lumMod val="75000"/>
              </a:schemeClr>
            </a:solidFill>
          </a:ln>
        </p:spPr>
      </p:pic>
      <p:sp>
        <p:nvSpPr>
          <p:cNvPr id="9" name="Text Placeholder 8">
            <a:extLst>
              <a:ext uri="{FF2B5EF4-FFF2-40B4-BE49-F238E27FC236}">
                <a16:creationId xmlns:a16="http://schemas.microsoft.com/office/drawing/2014/main" id="{4437B749-425E-05E3-141D-EDD70C2C079B}"/>
              </a:ext>
            </a:extLst>
          </p:cNvPr>
          <p:cNvSpPr>
            <a:spLocks noGrp="1"/>
          </p:cNvSpPr>
          <p:nvPr>
            <p:ph type="body" sz="quarter" idx="21"/>
          </p:nvPr>
        </p:nvSpPr>
        <p:spPr>
          <a:xfrm>
            <a:off x="4443984" y="4244539"/>
            <a:ext cx="3332104" cy="2052790"/>
          </a:xfrm>
        </p:spPr>
        <p:txBody>
          <a:bodyPr/>
          <a:lstStyle/>
          <a:p>
            <a:pPr marL="0" indent="0">
              <a:buNone/>
            </a:pPr>
            <a:r>
              <a:rPr lang="en-US" sz="1400" b="1" dirty="0">
                <a:solidFill>
                  <a:schemeClr val="accent5"/>
                </a:solidFill>
                <a:ea typeface="+mn-lt"/>
                <a:cs typeface="+mn-lt"/>
              </a:rPr>
              <a:t>Middle School </a:t>
            </a:r>
            <a:r>
              <a:rPr lang="en-US" sz="1400" b="1" u="sng" dirty="0">
                <a:solidFill>
                  <a:schemeClr val="accent5"/>
                </a:solidFill>
                <a:ea typeface="+mn-lt"/>
                <a:cs typeface="+mn-lt"/>
              </a:rPr>
              <a:t>with</a:t>
            </a:r>
            <a:r>
              <a:rPr lang="en-US" sz="1400" b="1" dirty="0">
                <a:solidFill>
                  <a:schemeClr val="accent5"/>
                </a:solidFill>
                <a:ea typeface="+mn-lt"/>
                <a:cs typeface="+mn-lt"/>
              </a:rPr>
              <a:t> Student Ambassadors</a:t>
            </a:r>
            <a:r>
              <a:rPr lang="en-US" sz="1400" b="1" dirty="0">
                <a:ea typeface="+mn-lt"/>
                <a:cs typeface="+mn-lt"/>
              </a:rPr>
              <a:t> </a:t>
            </a:r>
          </a:p>
          <a:p>
            <a:pPr marL="0" indent="0">
              <a:buNone/>
            </a:pPr>
            <a:r>
              <a:rPr lang="en-US" sz="1400" dirty="0">
                <a:ea typeface="+mn-lt"/>
                <a:cs typeface="+mn-lt"/>
              </a:rPr>
              <a:t>At least 3 student ambassadors </a:t>
            </a:r>
            <a:endParaRPr lang="en-US" sz="1400" dirty="0">
              <a:cs typeface="Sabon Next LT"/>
            </a:endParaRPr>
          </a:p>
          <a:p>
            <a:pPr marL="260350" indent="-260350">
              <a:buNone/>
            </a:pPr>
            <a:endParaRPr lang="en-US" sz="1400" dirty="0">
              <a:cs typeface="Sabon Next LT"/>
            </a:endParaRPr>
          </a:p>
          <a:p>
            <a:pPr marL="0" indent="0">
              <a:buNone/>
            </a:pPr>
            <a:r>
              <a:rPr lang="en-US" sz="1400" b="1" dirty="0">
                <a:solidFill>
                  <a:schemeClr val="accent5"/>
                </a:solidFill>
                <a:ea typeface="+mn-lt"/>
                <a:cs typeface="+mn-lt"/>
              </a:rPr>
              <a:t>Middle School </a:t>
            </a:r>
            <a:r>
              <a:rPr lang="en-US" sz="1400" b="1" u="sng" dirty="0">
                <a:solidFill>
                  <a:schemeClr val="accent5"/>
                </a:solidFill>
                <a:ea typeface="+mn-lt"/>
                <a:cs typeface="+mn-lt"/>
              </a:rPr>
              <a:t>without</a:t>
            </a:r>
            <a:r>
              <a:rPr lang="en-US" sz="1400" b="1" dirty="0">
                <a:solidFill>
                  <a:schemeClr val="accent5"/>
                </a:solidFill>
                <a:ea typeface="+mn-lt"/>
                <a:cs typeface="+mn-lt"/>
              </a:rPr>
              <a:t> Student Ambassadors</a:t>
            </a:r>
            <a:r>
              <a:rPr lang="en-US" sz="1400" dirty="0">
                <a:ea typeface="+mn-lt"/>
                <a:cs typeface="+mn-lt"/>
              </a:rPr>
              <a:t> </a:t>
            </a:r>
          </a:p>
          <a:p>
            <a:pPr marL="0" indent="0">
              <a:buNone/>
            </a:pPr>
            <a:r>
              <a:rPr lang="en-US" sz="1400" dirty="0">
                <a:ea typeface="+mn-lt"/>
                <a:cs typeface="+mn-lt"/>
              </a:rPr>
              <a:t>At least 3 students selected by the principal with GO Team input </a:t>
            </a:r>
            <a:endParaRPr lang="en-US" sz="1400" dirty="0">
              <a:cs typeface="Sabon Next LT"/>
            </a:endParaRPr>
          </a:p>
          <a:p>
            <a:pPr marL="0" indent="0">
              <a:buNone/>
            </a:pPr>
            <a:endParaRPr lang="en-US" sz="1100" dirty="0">
              <a:cs typeface="Sabon Next LT"/>
            </a:endParaRPr>
          </a:p>
        </p:txBody>
      </p:sp>
      <p:sp>
        <p:nvSpPr>
          <p:cNvPr id="10" name="Text Placeholder 9">
            <a:extLst>
              <a:ext uri="{FF2B5EF4-FFF2-40B4-BE49-F238E27FC236}">
                <a16:creationId xmlns:a16="http://schemas.microsoft.com/office/drawing/2014/main" id="{9B364895-FBB9-832F-FE9F-FA0C8E4C9C87}"/>
              </a:ext>
            </a:extLst>
          </p:cNvPr>
          <p:cNvSpPr>
            <a:spLocks noGrp="1"/>
          </p:cNvSpPr>
          <p:nvPr>
            <p:ph type="body" sz="quarter" idx="17"/>
          </p:nvPr>
        </p:nvSpPr>
        <p:spPr>
          <a:xfrm>
            <a:off x="8092440" y="3154278"/>
            <a:ext cx="3298338" cy="3176018"/>
          </a:xfrm>
        </p:spPr>
        <p:txBody>
          <a:bodyPr/>
          <a:lstStyle/>
          <a:p>
            <a:r>
              <a:rPr lang="en-US" sz="2000" dirty="0"/>
              <a:t>High</a:t>
            </a:r>
          </a:p>
        </p:txBody>
      </p:sp>
      <p:pic>
        <p:nvPicPr>
          <p:cNvPr id="20" name="Picture Placeholder 19">
            <a:extLst>
              <a:ext uri="{FF2B5EF4-FFF2-40B4-BE49-F238E27FC236}">
                <a16:creationId xmlns:a16="http://schemas.microsoft.com/office/drawing/2014/main" id="{E439337F-0A28-F49B-C404-195582CC5ED1}"/>
              </a:ext>
            </a:extLst>
          </p:cNvPr>
          <p:cNvPicPr>
            <a:picLocks noGrp="1" noChangeAspect="1"/>
          </p:cNvPicPr>
          <p:nvPr>
            <p:ph type="pic" sz="quarter" idx="24"/>
          </p:nvPr>
        </p:nvPicPr>
        <p:blipFill>
          <a:blip r:embed="rId4"/>
          <a:srcRect/>
          <a:stretch/>
        </p:blipFill>
        <p:spPr>
          <a:xfrm>
            <a:off x="9290304" y="2788198"/>
            <a:ext cx="932688" cy="932688"/>
          </a:xfrm>
          <a:ln>
            <a:solidFill>
              <a:schemeClr val="accent4"/>
            </a:solidFill>
          </a:ln>
        </p:spPr>
      </p:pic>
      <p:sp>
        <p:nvSpPr>
          <p:cNvPr id="12" name="Text Placeholder 11">
            <a:extLst>
              <a:ext uri="{FF2B5EF4-FFF2-40B4-BE49-F238E27FC236}">
                <a16:creationId xmlns:a16="http://schemas.microsoft.com/office/drawing/2014/main" id="{29A69A7B-1F93-CF7F-D5F3-0EB73861ADBC}"/>
              </a:ext>
            </a:extLst>
          </p:cNvPr>
          <p:cNvSpPr>
            <a:spLocks noGrp="1"/>
          </p:cNvSpPr>
          <p:nvPr>
            <p:ph type="body" sz="quarter" idx="22"/>
          </p:nvPr>
        </p:nvSpPr>
        <p:spPr>
          <a:xfrm>
            <a:off x="8108189" y="4161452"/>
            <a:ext cx="3171683" cy="2132265"/>
          </a:xfrm>
        </p:spPr>
        <p:txBody>
          <a:bodyPr/>
          <a:lstStyle/>
          <a:p>
            <a:pPr marL="0" indent="0">
              <a:buNone/>
            </a:pPr>
            <a:r>
              <a:rPr lang="en-US" sz="1400" b="1" dirty="0">
                <a:solidFill>
                  <a:schemeClr val="accent5"/>
                </a:solidFill>
                <a:ea typeface="+mn-lt"/>
                <a:cs typeface="+mn-lt"/>
              </a:rPr>
              <a:t>High School </a:t>
            </a:r>
            <a:r>
              <a:rPr lang="en-US" sz="1400" b="1" u="sng" dirty="0">
                <a:solidFill>
                  <a:schemeClr val="accent5"/>
                </a:solidFill>
                <a:ea typeface="+mn-lt"/>
                <a:cs typeface="+mn-lt"/>
              </a:rPr>
              <a:t>with</a:t>
            </a:r>
            <a:r>
              <a:rPr lang="en-US" sz="1400" b="1" dirty="0">
                <a:solidFill>
                  <a:schemeClr val="accent5"/>
                </a:solidFill>
                <a:ea typeface="+mn-lt"/>
                <a:cs typeface="+mn-lt"/>
              </a:rPr>
              <a:t> Elected Student Government</a:t>
            </a:r>
            <a:r>
              <a:rPr lang="en-US" sz="1400" b="1" dirty="0">
                <a:ea typeface="+mn-lt"/>
                <a:cs typeface="+mn-lt"/>
              </a:rPr>
              <a:t> </a:t>
            </a:r>
          </a:p>
          <a:p>
            <a:pPr marL="0" indent="0">
              <a:buNone/>
            </a:pPr>
            <a:r>
              <a:rPr lang="en-US" sz="1400" dirty="0">
                <a:ea typeface="+mn-lt"/>
                <a:cs typeface="+mn-lt"/>
              </a:rPr>
              <a:t>At least 3 students as selected by the SGA </a:t>
            </a:r>
            <a:endParaRPr lang="en-US" sz="1400" dirty="0">
              <a:cs typeface="Sabon Next LT"/>
            </a:endParaRPr>
          </a:p>
          <a:p>
            <a:pPr marL="260350" indent="-260350">
              <a:buNone/>
            </a:pPr>
            <a:endParaRPr lang="en-US" sz="1400" b="1" dirty="0">
              <a:cs typeface="Sabon Next LT"/>
            </a:endParaRPr>
          </a:p>
          <a:p>
            <a:pPr marL="0" indent="0">
              <a:buNone/>
            </a:pPr>
            <a:r>
              <a:rPr lang="en-US" sz="1400" b="1" dirty="0">
                <a:solidFill>
                  <a:schemeClr val="accent5"/>
                </a:solidFill>
                <a:ea typeface="+mn-lt"/>
                <a:cs typeface="+mn-lt"/>
              </a:rPr>
              <a:t>High School </a:t>
            </a:r>
            <a:r>
              <a:rPr lang="en-US" sz="1400" b="1" u="sng" dirty="0">
                <a:solidFill>
                  <a:schemeClr val="accent5"/>
                </a:solidFill>
                <a:ea typeface="+mn-lt"/>
                <a:cs typeface="+mn-lt"/>
              </a:rPr>
              <a:t>without</a:t>
            </a:r>
            <a:r>
              <a:rPr lang="en-US" sz="1400" b="1" dirty="0">
                <a:solidFill>
                  <a:schemeClr val="accent5"/>
                </a:solidFill>
                <a:ea typeface="+mn-lt"/>
                <a:cs typeface="+mn-lt"/>
              </a:rPr>
              <a:t> Elected Student Government</a:t>
            </a:r>
          </a:p>
          <a:p>
            <a:pPr marL="0" indent="0">
              <a:buNone/>
            </a:pPr>
            <a:r>
              <a:rPr lang="en-US" sz="1400" dirty="0">
                <a:ea typeface="+mn-lt"/>
                <a:cs typeface="+mn-lt"/>
              </a:rPr>
              <a:t>At least 3 students as selected by the principal with GO Team input </a:t>
            </a:r>
            <a:endParaRPr lang="en-US" dirty="0">
              <a:cs typeface="Sabon Next LT"/>
            </a:endParaRPr>
          </a:p>
          <a:p>
            <a:pPr marL="260350" indent="-260350"/>
            <a:endParaRPr lang="en-US" dirty="0">
              <a:cs typeface="Sabon Next LT"/>
            </a:endParaRPr>
          </a:p>
        </p:txBody>
      </p:sp>
      <p:sp>
        <p:nvSpPr>
          <p:cNvPr id="14" name="TextBox 13">
            <a:extLst>
              <a:ext uri="{FF2B5EF4-FFF2-40B4-BE49-F238E27FC236}">
                <a16:creationId xmlns:a16="http://schemas.microsoft.com/office/drawing/2014/main" id="{F8429688-D7E4-60BB-FA7C-9FCC307945B0}"/>
              </a:ext>
            </a:extLst>
          </p:cNvPr>
          <p:cNvSpPr txBox="1"/>
          <p:nvPr/>
        </p:nvSpPr>
        <p:spPr>
          <a:xfrm>
            <a:off x="713232" y="880961"/>
            <a:ext cx="10671048" cy="1831271"/>
          </a:xfrm>
          <a:prstGeom prst="rect">
            <a:avLst/>
          </a:prstGeom>
          <a:noFill/>
        </p:spPr>
        <p:txBody>
          <a:bodyPr wrap="square" lIns="91440" tIns="45720" rIns="91440" bIns="45720" rtlCol="0" anchor="t">
            <a:spAutoFit/>
          </a:bodyPr>
          <a:lstStyle/>
          <a:p>
            <a:pPr>
              <a:spcAft>
                <a:spcPts val="600"/>
              </a:spcAft>
            </a:pPr>
            <a:r>
              <a:rPr lang="en-US" b="1" u="sng" dirty="0">
                <a:solidFill>
                  <a:schemeClr val="accent2"/>
                </a:solidFill>
                <a:cs typeface="Sabon Next LT"/>
              </a:rPr>
              <a:t>The GO Team will also need to determine who will be on the committee:</a:t>
            </a:r>
            <a:endParaRPr lang="en-US" dirty="0">
              <a:solidFill>
                <a:schemeClr val="accent2"/>
              </a:solidFill>
              <a:cs typeface="Sabon Next LT"/>
            </a:endParaRPr>
          </a:p>
          <a:p>
            <a:pPr marL="800100" lvl="1" indent="-342900">
              <a:buAutoNum type="arabicPeriod"/>
            </a:pPr>
            <a:r>
              <a:rPr lang="en-US" dirty="0">
                <a:cs typeface="Sabon Next LT"/>
              </a:rPr>
              <a:t>The GO Team Chair will name the Committee Chair.</a:t>
            </a:r>
          </a:p>
          <a:p>
            <a:pPr marL="800100" lvl="1" indent="-342900">
              <a:buAutoNum type="arabicPeriod"/>
            </a:pPr>
            <a:r>
              <a:rPr lang="en-US" dirty="0">
                <a:cs typeface="Sabon Next LT"/>
              </a:rPr>
              <a:t>No more than 2 additional GO Team members may be on the committee (a maximum of 3 GO Team Members).</a:t>
            </a:r>
          </a:p>
          <a:p>
            <a:pPr marL="800100" lvl="1" indent="-342900">
              <a:buAutoNum type="arabicPeriod"/>
            </a:pPr>
            <a:r>
              <a:rPr lang="en-US" dirty="0">
                <a:cs typeface="Sabon Next LT"/>
              </a:rPr>
              <a:t>Committee must have </a:t>
            </a:r>
            <a:r>
              <a:rPr lang="en-US" b="1" dirty="0">
                <a:cs typeface="Sabon Next LT"/>
              </a:rPr>
              <a:t>at least 3 students</a:t>
            </a:r>
            <a:r>
              <a:rPr lang="en-US" dirty="0">
                <a:cs typeface="Sabon Next LT"/>
              </a:rPr>
              <a:t> as outlined below:</a:t>
            </a:r>
          </a:p>
          <a:p>
            <a:pPr marL="800100" lvl="1" indent="-342900">
              <a:buAutoNum type="arabicPeriod"/>
            </a:pPr>
            <a:r>
              <a:rPr lang="en-US" dirty="0">
                <a:cs typeface="Sabon Next LT"/>
              </a:rPr>
              <a:t>Other committee members may be added, as determined by the GO Team. </a:t>
            </a:r>
          </a:p>
        </p:txBody>
      </p:sp>
      <p:sp>
        <p:nvSpPr>
          <p:cNvPr id="8" name="Text Placeholder 7">
            <a:extLst>
              <a:ext uri="{FF2B5EF4-FFF2-40B4-BE49-F238E27FC236}">
                <a16:creationId xmlns:a16="http://schemas.microsoft.com/office/drawing/2014/main" id="{78E6A636-1441-5CAE-47BC-3136382899C9}"/>
              </a:ext>
            </a:extLst>
          </p:cNvPr>
          <p:cNvSpPr>
            <a:spLocks noGrp="1"/>
          </p:cNvSpPr>
          <p:nvPr>
            <p:ph type="body" sz="quarter" idx="18"/>
          </p:nvPr>
        </p:nvSpPr>
        <p:spPr>
          <a:xfrm>
            <a:off x="751615" y="3960236"/>
            <a:ext cx="3332103" cy="2337093"/>
          </a:xfrm>
        </p:spPr>
        <p:txBody>
          <a:bodyPr/>
          <a:lstStyle/>
          <a:p>
            <a:pPr marL="260350" indent="-260350">
              <a:buNone/>
            </a:pPr>
            <a:endParaRPr lang="en-US" sz="1400" b="1" dirty="0">
              <a:ea typeface="+mn-lt"/>
              <a:cs typeface="+mn-lt"/>
            </a:endParaRPr>
          </a:p>
          <a:p>
            <a:pPr marL="0" indent="0">
              <a:buNone/>
            </a:pPr>
            <a:r>
              <a:rPr lang="en-US" sz="1400" b="1" dirty="0">
                <a:solidFill>
                  <a:schemeClr val="accent5"/>
                </a:solidFill>
                <a:ea typeface="+mn-lt"/>
                <a:cs typeface="+mn-lt"/>
              </a:rPr>
              <a:t>Elementary School </a:t>
            </a:r>
            <a:r>
              <a:rPr lang="en-US" sz="1400" b="1" u="sng" dirty="0">
                <a:solidFill>
                  <a:schemeClr val="accent5"/>
                </a:solidFill>
                <a:ea typeface="+mn-lt"/>
                <a:cs typeface="+mn-lt"/>
              </a:rPr>
              <a:t>with</a:t>
            </a:r>
            <a:r>
              <a:rPr lang="en-US" sz="1400" b="1" dirty="0">
                <a:solidFill>
                  <a:schemeClr val="accent5"/>
                </a:solidFill>
                <a:ea typeface="+mn-lt"/>
                <a:cs typeface="+mn-lt"/>
              </a:rPr>
              <a:t> Ambassadors</a:t>
            </a:r>
            <a:r>
              <a:rPr lang="en-US" sz="1400" b="1" dirty="0">
                <a:ea typeface="+mn-lt"/>
                <a:cs typeface="+mn-lt"/>
              </a:rPr>
              <a:t> </a:t>
            </a:r>
            <a:r>
              <a:rPr lang="en-US" sz="1400" dirty="0">
                <a:ea typeface="+mn-lt"/>
                <a:cs typeface="+mn-lt"/>
              </a:rPr>
              <a:t>Recommend inclusion of at least 3 student ambassadors </a:t>
            </a:r>
            <a:endParaRPr lang="en-US" sz="1400" dirty="0">
              <a:cs typeface="Sabon Next LT"/>
            </a:endParaRPr>
          </a:p>
          <a:p>
            <a:pPr marL="260350" indent="-260350">
              <a:buNone/>
            </a:pPr>
            <a:endParaRPr lang="en-US" sz="1400" dirty="0">
              <a:cs typeface="Sabon Next LT"/>
            </a:endParaRPr>
          </a:p>
          <a:p>
            <a:pPr marL="0" indent="0">
              <a:buNone/>
            </a:pPr>
            <a:r>
              <a:rPr lang="en-US" sz="1400" b="1" dirty="0">
                <a:solidFill>
                  <a:schemeClr val="accent5"/>
                </a:solidFill>
                <a:ea typeface="+mn-lt"/>
                <a:cs typeface="+mn-lt"/>
              </a:rPr>
              <a:t>Elementary School </a:t>
            </a:r>
            <a:r>
              <a:rPr lang="en-US" sz="1400" b="1" u="sng" dirty="0">
                <a:solidFill>
                  <a:schemeClr val="accent5"/>
                </a:solidFill>
                <a:ea typeface="+mn-lt"/>
                <a:cs typeface="+mn-lt"/>
              </a:rPr>
              <a:t>without</a:t>
            </a:r>
            <a:r>
              <a:rPr lang="en-US" sz="1400" b="1" dirty="0">
                <a:solidFill>
                  <a:schemeClr val="accent5"/>
                </a:solidFill>
                <a:ea typeface="+mn-lt"/>
                <a:cs typeface="+mn-lt"/>
              </a:rPr>
              <a:t> Ambassadors</a:t>
            </a:r>
            <a:r>
              <a:rPr lang="en-US" sz="1400" dirty="0">
                <a:ea typeface="+mn-lt"/>
                <a:cs typeface="+mn-lt"/>
              </a:rPr>
              <a:t> </a:t>
            </a:r>
          </a:p>
          <a:p>
            <a:pPr marL="0" indent="0">
              <a:buNone/>
            </a:pPr>
            <a:r>
              <a:rPr lang="en-US" sz="1400" dirty="0">
                <a:ea typeface="+mn-lt"/>
                <a:cs typeface="+mn-lt"/>
              </a:rPr>
              <a:t>Recommend inclusion of at least 3 students selected by the principal with GO Team input</a:t>
            </a:r>
            <a:endParaRPr lang="en-US" sz="1400" dirty="0"/>
          </a:p>
        </p:txBody>
      </p:sp>
      <p:sp>
        <p:nvSpPr>
          <p:cNvPr id="5" name="TextBox 4">
            <a:extLst>
              <a:ext uri="{FF2B5EF4-FFF2-40B4-BE49-F238E27FC236}">
                <a16:creationId xmlns:a16="http://schemas.microsoft.com/office/drawing/2014/main" id="{C2A0FD28-855F-85E9-24C4-07E9B3D78C8B}"/>
              </a:ext>
            </a:extLst>
          </p:cNvPr>
          <p:cNvSpPr txBox="1"/>
          <p:nvPr/>
        </p:nvSpPr>
        <p:spPr>
          <a:xfrm>
            <a:off x="8873412" y="158017"/>
            <a:ext cx="3125755" cy="738664"/>
          </a:xfrm>
          <a:prstGeom prst="rect">
            <a:avLst/>
          </a:prstGeom>
          <a:solidFill>
            <a:schemeClr val="accent1"/>
          </a:solidFill>
          <a:ln>
            <a:solidFill>
              <a:schemeClr val="accent4"/>
            </a:solidFill>
          </a:ln>
        </p:spPr>
        <p:txBody>
          <a:bodyPr wrap="square" lIns="91440" tIns="45720" rIns="91440" bIns="45720" rtlCol="0" anchor="t">
            <a:spAutoFit/>
          </a:bodyPr>
          <a:lstStyle/>
          <a:p>
            <a:r>
              <a:rPr lang="en-US" sz="1400" i="1" dirty="0"/>
              <a:t>Only needed if the GO Team voted </a:t>
            </a:r>
            <a:r>
              <a:rPr lang="en-US" sz="1400" dirty="0"/>
              <a:t>YES</a:t>
            </a:r>
            <a:r>
              <a:rPr lang="en-US" sz="1400" i="1" dirty="0"/>
              <a:t> to maintaining or establishing an optional school uniform.</a:t>
            </a:r>
          </a:p>
        </p:txBody>
      </p:sp>
    </p:spTree>
    <p:extLst>
      <p:ext uri="{BB962C8B-B14F-4D97-AF65-F5344CB8AC3E}">
        <p14:creationId xmlns:p14="http://schemas.microsoft.com/office/powerpoint/2010/main" val="2347504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0A62-6E6E-1B15-ADC6-FD9F648CD5F0}"/>
              </a:ext>
            </a:extLst>
          </p:cNvPr>
          <p:cNvSpPr>
            <a:spLocks noGrp="1"/>
          </p:cNvSpPr>
          <p:nvPr>
            <p:ph type="ctrTitle"/>
          </p:nvPr>
        </p:nvSpPr>
        <p:spPr>
          <a:xfrm>
            <a:off x="83977" y="262340"/>
            <a:ext cx="7035281" cy="667512"/>
          </a:xfrm>
        </p:spPr>
        <p:txBody>
          <a:bodyPr/>
          <a:lstStyle/>
          <a:p>
            <a:r>
              <a:rPr lang="en-US" dirty="0"/>
              <a:t>Establish the Committee</a:t>
            </a:r>
          </a:p>
        </p:txBody>
      </p:sp>
      <p:sp>
        <p:nvSpPr>
          <p:cNvPr id="4" name="Subtitle 3">
            <a:extLst>
              <a:ext uri="{FF2B5EF4-FFF2-40B4-BE49-F238E27FC236}">
                <a16:creationId xmlns:a16="http://schemas.microsoft.com/office/drawing/2014/main" id="{42983345-EF19-908F-B343-5C67BEE7665A}"/>
              </a:ext>
            </a:extLst>
          </p:cNvPr>
          <p:cNvSpPr txBox="1">
            <a:spLocks noGrp="1"/>
          </p:cNvSpPr>
          <p:nvPr>
            <p:ph type="subTitle" idx="1"/>
          </p:nvPr>
        </p:nvSpPr>
        <p:spPr>
          <a:xfrm>
            <a:off x="270587" y="1925090"/>
            <a:ext cx="6494105" cy="4447371"/>
          </a:xfrm>
          <a:prstGeom prst="rect">
            <a:avLst/>
          </a:prstGeom>
          <a:noFill/>
        </p:spPr>
        <p:txBody>
          <a:bodyPr vert="horz" wrap="square" lIns="91440" tIns="0" rIns="91440" bIns="0" rtlCol="0" anchor="t">
            <a:spAutoFit/>
          </a:bodyPr>
          <a:lstStyle/>
          <a:p>
            <a:pPr>
              <a:lnSpc>
                <a:spcPct val="100000"/>
              </a:lnSpc>
              <a:spcBef>
                <a:spcPts val="0"/>
              </a:spcBef>
              <a:spcAft>
                <a:spcPts val="1000"/>
              </a:spcAft>
            </a:pPr>
            <a:r>
              <a:rPr lang="en-US" sz="2400" dirty="0">
                <a:solidFill>
                  <a:schemeClr val="tx1">
                    <a:lumMod val="75000"/>
                    <a:lumOff val="25000"/>
                  </a:schemeClr>
                </a:solidFill>
              </a:rPr>
              <a:t>The GO Team needs to </a:t>
            </a:r>
            <a:r>
              <a:rPr lang="en-US" sz="2400" b="1" dirty="0">
                <a:solidFill>
                  <a:schemeClr val="accent3"/>
                </a:solidFill>
              </a:rPr>
              <a:t>TAKE ACTION (vote)</a:t>
            </a:r>
            <a:r>
              <a:rPr lang="en-US" sz="2400" dirty="0">
                <a:solidFill>
                  <a:schemeClr val="accent3"/>
                </a:solidFill>
              </a:rPr>
              <a:t> </a:t>
            </a:r>
            <a:r>
              <a:rPr lang="en-US" sz="2400" dirty="0">
                <a:solidFill>
                  <a:schemeClr val="tx1">
                    <a:lumMod val="75000"/>
                    <a:lumOff val="25000"/>
                  </a:schemeClr>
                </a:solidFill>
              </a:rPr>
              <a:t>on establishing its </a:t>
            </a:r>
            <a:r>
              <a:rPr lang="en-US" sz="2400" b="1" dirty="0">
                <a:solidFill>
                  <a:schemeClr val="accent2"/>
                </a:solidFill>
              </a:rPr>
              <a:t>School Uniform Advisory Committee</a:t>
            </a:r>
            <a:r>
              <a:rPr lang="en-US" sz="2400" b="1" dirty="0">
                <a:solidFill>
                  <a:schemeClr val="tx1">
                    <a:lumMod val="75000"/>
                    <a:lumOff val="25000"/>
                  </a:schemeClr>
                </a:solidFill>
              </a:rPr>
              <a:t> </a:t>
            </a:r>
            <a:r>
              <a:rPr lang="en-US" sz="2400" dirty="0">
                <a:solidFill>
                  <a:schemeClr val="tx1">
                    <a:lumMod val="75000"/>
                    <a:lumOff val="25000"/>
                  </a:schemeClr>
                </a:solidFill>
              </a:rPr>
              <a:t>based on the previous discussion. </a:t>
            </a:r>
          </a:p>
          <a:p>
            <a:pPr>
              <a:lnSpc>
                <a:spcPct val="100000"/>
              </a:lnSpc>
              <a:spcBef>
                <a:spcPts val="0"/>
              </a:spcBef>
              <a:spcAft>
                <a:spcPts val="1000"/>
              </a:spcAft>
            </a:pPr>
            <a:r>
              <a:rPr lang="en-US" sz="2400" dirty="0">
                <a:solidFill>
                  <a:schemeClr val="tx1">
                    <a:lumMod val="75000"/>
                    <a:lumOff val="25000"/>
                  </a:schemeClr>
                </a:solidFill>
              </a:rPr>
              <a:t>After the motion and a second, the GO Team may have additional discussion. </a:t>
            </a:r>
          </a:p>
          <a:p>
            <a:pPr>
              <a:lnSpc>
                <a:spcPct val="100000"/>
              </a:lnSpc>
              <a:spcBef>
                <a:spcPts val="0"/>
              </a:spcBef>
              <a:spcAft>
                <a:spcPts val="1000"/>
              </a:spcAft>
            </a:pPr>
            <a:r>
              <a:rPr lang="en-US" sz="2400" dirty="0">
                <a:solidFill>
                  <a:schemeClr val="tx1">
                    <a:lumMod val="75000"/>
                    <a:lumOff val="25000"/>
                  </a:schemeClr>
                </a:solidFill>
              </a:rPr>
              <a:t>Once discussion is concluded, the GO Team will vote.</a:t>
            </a:r>
          </a:p>
          <a:p>
            <a:pPr>
              <a:spcBef>
                <a:spcPts val="0"/>
              </a:spcBef>
              <a:spcAft>
                <a:spcPts val="1000"/>
              </a:spcAft>
            </a:pPr>
            <a:r>
              <a:rPr lang="en-US" sz="2400" dirty="0">
                <a:solidFill>
                  <a:schemeClr val="tx1">
                    <a:lumMod val="75000"/>
                    <a:lumOff val="25000"/>
                  </a:schemeClr>
                </a:solidFill>
              </a:rPr>
              <a:t>If the GO Team votes in the affirmative (yes) for moving forward, then the Chair will need to fill out a committee resolution form (</a:t>
            </a:r>
            <a:r>
              <a:rPr lang="en-US" sz="2400" i="1" dirty="0">
                <a:solidFill>
                  <a:schemeClr val="tx1">
                    <a:lumMod val="75000"/>
                    <a:lumOff val="25000"/>
                  </a:schemeClr>
                </a:solidFill>
              </a:rPr>
              <a:t>see example on</a:t>
            </a:r>
            <a:r>
              <a:rPr lang="en-US" sz="2400" dirty="0">
                <a:solidFill>
                  <a:schemeClr val="tx1">
                    <a:lumMod val="75000"/>
                    <a:lumOff val="25000"/>
                  </a:schemeClr>
                </a:solidFill>
              </a:rPr>
              <a:t> </a:t>
            </a:r>
            <a:r>
              <a:rPr lang="en-US" sz="2400" i="1" dirty="0">
                <a:solidFill>
                  <a:schemeClr val="tx1">
                    <a:lumMod val="75000"/>
                    <a:lumOff val="25000"/>
                  </a:schemeClr>
                </a:solidFill>
              </a:rPr>
              <a:t>next slide</a:t>
            </a:r>
            <a:r>
              <a:rPr lang="en-US" sz="2400" dirty="0">
                <a:solidFill>
                  <a:schemeClr val="tx1">
                    <a:lumMod val="75000"/>
                    <a:lumOff val="25000"/>
                  </a:schemeClr>
                </a:solidFill>
              </a:rPr>
              <a:t>) and send to the GO Team Office.</a:t>
            </a:r>
            <a:endParaRPr lang="en-US" sz="2400" dirty="0">
              <a:solidFill>
                <a:schemeClr val="tx1">
                  <a:lumMod val="75000"/>
                  <a:lumOff val="25000"/>
                </a:schemeClr>
              </a:solidFill>
              <a:cs typeface="Sabon Next LT"/>
            </a:endParaRPr>
          </a:p>
        </p:txBody>
      </p:sp>
      <p:sp>
        <p:nvSpPr>
          <p:cNvPr id="5" name="Title 1">
            <a:extLst>
              <a:ext uri="{FF2B5EF4-FFF2-40B4-BE49-F238E27FC236}">
                <a16:creationId xmlns:a16="http://schemas.microsoft.com/office/drawing/2014/main" id="{4F1F132B-B7CE-77D7-7512-DBC89C6DA459}"/>
              </a:ext>
            </a:extLst>
          </p:cNvPr>
          <p:cNvSpPr txBox="1">
            <a:spLocks/>
          </p:cNvSpPr>
          <p:nvPr/>
        </p:nvSpPr>
        <p:spPr>
          <a:xfrm>
            <a:off x="7417837" y="2709224"/>
            <a:ext cx="3247053" cy="1439552"/>
          </a:xfrm>
          <a:prstGeom prst="rect">
            <a:avLst/>
          </a:prstGeom>
        </p:spPr>
        <p:txBody>
          <a:bodyPr vert="horz" lIns="91440" tIns="0" rIns="91440" bIns="45720" rtlCol="0" anchor="ctr">
            <a:noAutofit/>
          </a:bodyPr>
          <a:lstStyle>
            <a:lvl1pPr algn="l"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a:lstStyle>
          <a:p>
            <a:pPr algn="ctr"/>
            <a:r>
              <a:rPr lang="en-US" sz="4400" dirty="0">
                <a:solidFill>
                  <a:schemeClr val="accent4"/>
                </a:solidFill>
                <a:latin typeface="Arial Black" panose="020B0604020202020204" pitchFamily="34" charset="0"/>
                <a:cs typeface="Arial Black" panose="020B0604020202020204" pitchFamily="34" charset="0"/>
              </a:rPr>
              <a:t>Take Action</a:t>
            </a:r>
          </a:p>
        </p:txBody>
      </p:sp>
      <p:sp>
        <p:nvSpPr>
          <p:cNvPr id="3" name="TextBox 2">
            <a:extLst>
              <a:ext uri="{FF2B5EF4-FFF2-40B4-BE49-F238E27FC236}">
                <a16:creationId xmlns:a16="http://schemas.microsoft.com/office/drawing/2014/main" id="{5C3BFE65-5F2B-3D48-49FE-88ED5A036999}"/>
              </a:ext>
            </a:extLst>
          </p:cNvPr>
          <p:cNvSpPr txBox="1"/>
          <p:nvPr/>
        </p:nvSpPr>
        <p:spPr>
          <a:xfrm>
            <a:off x="189814" y="1025636"/>
            <a:ext cx="5693665" cy="707886"/>
          </a:xfrm>
          <a:prstGeom prst="rect">
            <a:avLst/>
          </a:prstGeom>
          <a:solidFill>
            <a:schemeClr val="accent1"/>
          </a:solidFill>
          <a:ln>
            <a:solidFill>
              <a:schemeClr val="accent4"/>
            </a:solidFill>
          </a:ln>
        </p:spPr>
        <p:txBody>
          <a:bodyPr wrap="square" lIns="91440" tIns="45720" rIns="91440" bIns="45720" rtlCol="0" anchor="t">
            <a:spAutoFit/>
          </a:bodyPr>
          <a:lstStyle/>
          <a:p>
            <a:r>
              <a:rPr lang="en-US" sz="2000" i="1" dirty="0"/>
              <a:t>Only needed if the GO Team voted </a:t>
            </a:r>
            <a:r>
              <a:rPr lang="en-US" sz="2000" dirty="0"/>
              <a:t>YES</a:t>
            </a:r>
            <a:r>
              <a:rPr lang="en-US" sz="2000" i="1" dirty="0"/>
              <a:t> to maintaining or establishing an optional school uniform.</a:t>
            </a:r>
            <a:endParaRPr lang="en-US" i="1" dirty="0"/>
          </a:p>
        </p:txBody>
      </p:sp>
    </p:spTree>
    <p:extLst>
      <p:ext uri="{BB962C8B-B14F-4D97-AF65-F5344CB8AC3E}">
        <p14:creationId xmlns:p14="http://schemas.microsoft.com/office/powerpoint/2010/main" val="408493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59A171-926D-B166-ECCB-D29B840A2844}"/>
              </a:ext>
            </a:extLst>
          </p:cNvPr>
          <p:cNvSpPr>
            <a:spLocks noGrp="1"/>
          </p:cNvSpPr>
          <p:nvPr>
            <p:ph type="sldNum" sz="quarter" idx="12"/>
          </p:nvPr>
        </p:nvSpPr>
        <p:spPr>
          <a:xfrm>
            <a:off x="11402568" y="6583680"/>
            <a:ext cx="987552" cy="274320"/>
          </a:xfrm>
        </p:spPr>
        <p:txBody>
          <a:bodyPr/>
          <a:lstStyle/>
          <a:p>
            <a:fld id="{3D6C3DC6-EF6E-8948-BFE6-808D46D584D8}" type="slidenum">
              <a:rPr lang="en-US" smtClean="0"/>
              <a:t>26</a:t>
            </a:fld>
            <a:endParaRPr lang="en-US" dirty="0"/>
          </a:p>
        </p:txBody>
      </p:sp>
      <p:graphicFrame>
        <p:nvGraphicFramePr>
          <p:cNvPr id="7" name="Object 6">
            <a:extLst>
              <a:ext uri="{FF2B5EF4-FFF2-40B4-BE49-F238E27FC236}">
                <a16:creationId xmlns:a16="http://schemas.microsoft.com/office/drawing/2014/main" id="{2D51DD6C-0512-EAA9-76E0-D4A5631B84E6}"/>
              </a:ext>
            </a:extLst>
          </p:cNvPr>
          <p:cNvGraphicFramePr>
            <a:graphicFrameLocks noChangeAspect="1"/>
          </p:cNvGraphicFramePr>
          <p:nvPr>
            <p:extLst>
              <p:ext uri="{D42A27DB-BD31-4B8C-83A1-F6EECF244321}">
                <p14:modId xmlns:p14="http://schemas.microsoft.com/office/powerpoint/2010/main" val="3940073819"/>
              </p:ext>
            </p:extLst>
          </p:nvPr>
        </p:nvGraphicFramePr>
        <p:xfrm>
          <a:off x="6453673" y="731520"/>
          <a:ext cx="4631094" cy="5993904"/>
        </p:xfrm>
        <a:graphic>
          <a:graphicData uri="http://schemas.openxmlformats.org/presentationml/2006/ole">
            <mc:AlternateContent xmlns:mc="http://schemas.openxmlformats.org/markup-compatibility/2006">
              <mc:Choice xmlns:v="urn:schemas-microsoft-com:vml" Requires="v">
                <p:oleObj spid="_x0000_s1026" name="Acrobat Document" r:id="rId3" imgW="5829165" imgH="7543680" progId="Acrobat.Document.DC">
                  <p:embed/>
                </p:oleObj>
              </mc:Choice>
              <mc:Fallback>
                <p:oleObj name="Acrobat Document" r:id="rId3" imgW="5829165" imgH="7543680" progId="Acrobat.Document.DC">
                  <p:embed/>
                  <p:pic>
                    <p:nvPicPr>
                      <p:cNvPr id="7" name="Object 6">
                        <a:extLst>
                          <a:ext uri="{FF2B5EF4-FFF2-40B4-BE49-F238E27FC236}">
                            <a16:creationId xmlns:a16="http://schemas.microsoft.com/office/drawing/2014/main" id="{2D51DD6C-0512-EAA9-76E0-D4A5631B84E6}"/>
                          </a:ext>
                        </a:extLst>
                      </p:cNvPr>
                      <p:cNvPicPr/>
                      <p:nvPr/>
                    </p:nvPicPr>
                    <p:blipFill>
                      <a:blip r:embed="rId4"/>
                      <a:stretch>
                        <a:fillRect/>
                      </a:stretch>
                    </p:blipFill>
                    <p:spPr>
                      <a:xfrm>
                        <a:off x="6453673" y="731520"/>
                        <a:ext cx="4631094" cy="5993904"/>
                      </a:xfrm>
                      <a:prstGeom prst="rect">
                        <a:avLst/>
                      </a:prstGeom>
                      <a:ln>
                        <a:solidFill>
                          <a:schemeClr val="tx1"/>
                        </a:solidFill>
                      </a:ln>
                    </p:spPr>
                  </p:pic>
                </p:oleObj>
              </mc:Fallback>
            </mc:AlternateContent>
          </a:graphicData>
        </a:graphic>
      </p:graphicFrame>
      <p:sp>
        <p:nvSpPr>
          <p:cNvPr id="8" name="Title 1">
            <a:extLst>
              <a:ext uri="{FF2B5EF4-FFF2-40B4-BE49-F238E27FC236}">
                <a16:creationId xmlns:a16="http://schemas.microsoft.com/office/drawing/2014/main" id="{37D56995-657C-AF1D-359F-3F0EED68F8DD}"/>
              </a:ext>
            </a:extLst>
          </p:cNvPr>
          <p:cNvSpPr txBox="1">
            <a:spLocks/>
          </p:cNvSpPr>
          <p:nvPr/>
        </p:nvSpPr>
        <p:spPr>
          <a:xfrm>
            <a:off x="0" y="132576"/>
            <a:ext cx="12192000" cy="727334"/>
          </a:xfrm>
          <a:prstGeom prst="rect">
            <a:avLst/>
          </a:prstGeom>
        </p:spPr>
        <p:txBody>
          <a:bodyPr/>
          <a:lst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a:lstStyle>
          <a:p>
            <a:r>
              <a:rPr lang="en-US" dirty="0"/>
              <a:t>Blank Committee Resolution</a:t>
            </a:r>
          </a:p>
        </p:txBody>
      </p:sp>
      <p:graphicFrame>
        <p:nvGraphicFramePr>
          <p:cNvPr id="3" name="Object 2">
            <a:extLst>
              <a:ext uri="{FF2B5EF4-FFF2-40B4-BE49-F238E27FC236}">
                <a16:creationId xmlns:a16="http://schemas.microsoft.com/office/drawing/2014/main" id="{E21D3D73-194B-9B26-B7DB-039D828F67C8}"/>
              </a:ext>
            </a:extLst>
          </p:cNvPr>
          <p:cNvGraphicFramePr>
            <a:graphicFrameLocks noChangeAspect="1"/>
          </p:cNvGraphicFramePr>
          <p:nvPr>
            <p:extLst>
              <p:ext uri="{D42A27DB-BD31-4B8C-83A1-F6EECF244321}">
                <p14:modId xmlns:p14="http://schemas.microsoft.com/office/powerpoint/2010/main" val="210668185"/>
              </p:ext>
            </p:extLst>
          </p:nvPr>
        </p:nvGraphicFramePr>
        <p:xfrm>
          <a:off x="1517481" y="731520"/>
          <a:ext cx="4403506" cy="5993904"/>
        </p:xfrm>
        <a:graphic>
          <a:graphicData uri="http://schemas.openxmlformats.org/presentationml/2006/ole">
            <mc:AlternateContent xmlns:mc="http://schemas.openxmlformats.org/markup-compatibility/2006">
              <mc:Choice xmlns:v="urn:schemas-microsoft-com:vml" Requires="v">
                <p:oleObj spid="_x0000_s1027" name="Acrobat Document" r:id="rId5" imgW="5829257" imgH="7543568" progId="Acrobat.Document.DC">
                  <p:embed/>
                </p:oleObj>
              </mc:Choice>
              <mc:Fallback>
                <p:oleObj name="Acrobat Document" r:id="rId5" imgW="5829257" imgH="7543568" progId="Acrobat.Document.DC">
                  <p:embed/>
                  <p:pic>
                    <p:nvPicPr>
                      <p:cNvPr id="3" name="Object 2">
                        <a:extLst>
                          <a:ext uri="{FF2B5EF4-FFF2-40B4-BE49-F238E27FC236}">
                            <a16:creationId xmlns:a16="http://schemas.microsoft.com/office/drawing/2014/main" id="{E21D3D73-194B-9B26-B7DB-039D828F67C8}"/>
                          </a:ext>
                        </a:extLst>
                      </p:cNvPr>
                      <p:cNvPicPr/>
                      <p:nvPr/>
                    </p:nvPicPr>
                    <p:blipFill>
                      <a:blip r:embed="rId6"/>
                      <a:stretch>
                        <a:fillRect/>
                      </a:stretch>
                    </p:blipFill>
                    <p:spPr>
                      <a:xfrm>
                        <a:off x="1517481" y="731520"/>
                        <a:ext cx="4403506" cy="5993904"/>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299828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3392424"/>
            <a:ext cx="6400800" cy="1439552"/>
          </a:xfrm>
        </p:spPr>
        <p:txBody>
          <a:bodyPr/>
          <a:lstStyle/>
          <a:p>
            <a:r>
              <a:rPr lang="en-US" sz="4400" b="1" dirty="0">
                <a:solidFill>
                  <a:schemeClr val="accent6"/>
                </a:solidFill>
                <a:latin typeface="Arial Black" panose="020B0604020202020204" pitchFamily="34" charset="0"/>
                <a:cs typeface="Arial Black" panose="020B0604020202020204" pitchFamily="34" charset="0"/>
              </a:rPr>
              <a:t>Principal’s Report</a:t>
            </a:r>
          </a:p>
        </p:txBody>
      </p:sp>
    </p:spTree>
    <p:extLst>
      <p:ext uri="{BB962C8B-B14F-4D97-AF65-F5344CB8AC3E}">
        <p14:creationId xmlns:p14="http://schemas.microsoft.com/office/powerpoint/2010/main" val="2952923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09404" y="3044952"/>
            <a:ext cx="4800600" cy="768096"/>
          </a:xfrm>
        </p:spPr>
        <p:txBody>
          <a:bodyPr/>
          <a:lstStyle/>
          <a:p>
            <a:r>
              <a:rPr lang="en-US" dirty="0"/>
              <a:t>Dunbar Elementary School Leveling and fy25 budget adjustment </a:t>
            </a:r>
          </a:p>
        </p:txBody>
      </p:sp>
      <p:sp>
        <p:nvSpPr>
          <p:cNvPr id="2" name="TextBox 1">
            <a:extLst>
              <a:ext uri="{FF2B5EF4-FFF2-40B4-BE49-F238E27FC236}">
                <a16:creationId xmlns:a16="http://schemas.microsoft.com/office/drawing/2014/main" id="{140149F2-0611-F5EB-BFDC-BD8779456F4B}"/>
              </a:ext>
            </a:extLst>
          </p:cNvPr>
          <p:cNvSpPr txBox="1"/>
          <p:nvPr/>
        </p:nvSpPr>
        <p:spPr>
          <a:xfrm>
            <a:off x="5588141" y="5124262"/>
            <a:ext cx="64312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bon Next LT"/>
                <a:ea typeface="+mn-ea"/>
                <a:cs typeface="+mn-cs"/>
              </a:rPr>
              <a:t>Date</a:t>
            </a:r>
          </a:p>
        </p:txBody>
      </p:sp>
    </p:spTree>
    <p:extLst>
      <p:ext uri="{BB962C8B-B14F-4D97-AF65-F5344CB8AC3E}">
        <p14:creationId xmlns:p14="http://schemas.microsoft.com/office/powerpoint/2010/main" val="2317742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727359" y="210312"/>
            <a:ext cx="6766560" cy="768096"/>
          </a:xfrm>
        </p:spPr>
        <p:txBody>
          <a:bodyPr/>
          <a:lstStyle/>
          <a:p>
            <a:r>
              <a:rPr lang="en-US" dirty="0"/>
              <a:t>Enrollment</a:t>
            </a: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BF51351A-8A07-32CE-5938-45D301893242}"/>
              </a:ext>
            </a:extLst>
          </p:cNvPr>
          <p:cNvGraphicFramePr>
            <a:graphicFrameLocks noGrp="1"/>
          </p:cNvGraphicFramePr>
          <p:nvPr>
            <p:ph idx="1"/>
            <p:extLst>
              <p:ext uri="{D42A27DB-BD31-4B8C-83A1-F6EECF244321}">
                <p14:modId xmlns:p14="http://schemas.microsoft.com/office/powerpoint/2010/main" val="2135132771"/>
              </p:ext>
            </p:extLst>
          </p:nvPr>
        </p:nvGraphicFramePr>
        <p:xfrm>
          <a:off x="5545091" y="1062355"/>
          <a:ext cx="4276726" cy="1112520"/>
        </p:xfrm>
        <a:graphic>
          <a:graphicData uri="http://schemas.openxmlformats.org/drawingml/2006/table">
            <a:tbl>
              <a:tblPr firstRow="1" bandRow="1">
                <a:tableStyleId>{5FD0F851-EC5A-4D38-B0AD-8093EC10F338}</a:tableStyleId>
              </a:tblPr>
              <a:tblGrid>
                <a:gridCol w="2914651">
                  <a:extLst>
                    <a:ext uri="{9D8B030D-6E8A-4147-A177-3AD203B41FA5}">
                      <a16:colId xmlns:a16="http://schemas.microsoft.com/office/drawing/2014/main" val="697791016"/>
                    </a:ext>
                  </a:extLst>
                </a:gridCol>
                <a:gridCol w="1362075">
                  <a:extLst>
                    <a:ext uri="{9D8B030D-6E8A-4147-A177-3AD203B41FA5}">
                      <a16:colId xmlns:a16="http://schemas.microsoft.com/office/drawing/2014/main" val="3703141561"/>
                    </a:ext>
                  </a:extLst>
                </a:gridCol>
              </a:tblGrid>
              <a:tr h="370840">
                <a:tc>
                  <a:txBody>
                    <a:bodyPr/>
                    <a:lstStyle/>
                    <a:p>
                      <a:pPr algn="r"/>
                      <a:r>
                        <a:rPr lang="en-US" b="1" dirty="0"/>
                        <a:t>Projected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207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2550905"/>
                  </a:ext>
                </a:extLst>
              </a:tr>
              <a:tr h="370840">
                <a:tc>
                  <a:txBody>
                    <a:bodyPr/>
                    <a:lstStyle/>
                    <a:p>
                      <a:pPr algn="r"/>
                      <a:r>
                        <a:rPr lang="en-US" b="1" dirty="0"/>
                        <a:t>15-Day Count(08.21.24)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251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9814329"/>
                  </a:ext>
                </a:extLst>
              </a:tr>
              <a:tr h="370840">
                <a:tc>
                  <a:txBody>
                    <a:bodyPr/>
                    <a:lstStyle/>
                    <a:p>
                      <a:pPr algn="r"/>
                      <a:r>
                        <a:rPr lang="en-US" b="1" dirty="0"/>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691733"/>
                  </a:ext>
                </a:extLst>
              </a:tr>
            </a:tbl>
          </a:graphicData>
        </a:graphic>
      </p:graphicFrame>
      <p:sp>
        <p:nvSpPr>
          <p:cNvPr id="21" name="Title 1">
            <a:extLst>
              <a:ext uri="{FF2B5EF4-FFF2-40B4-BE49-F238E27FC236}">
                <a16:creationId xmlns:a16="http://schemas.microsoft.com/office/drawing/2014/main" id="{4EA70CE0-E836-4CC1-12A5-67DE64946A6F}"/>
              </a:ext>
            </a:extLst>
          </p:cNvPr>
          <p:cNvSpPr txBox="1">
            <a:spLocks/>
          </p:cNvSpPr>
          <p:nvPr/>
        </p:nvSpPr>
        <p:spPr>
          <a:xfrm>
            <a:off x="3727359" y="2725535"/>
            <a:ext cx="6766560" cy="76809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a:ln>
                  <a:noFill/>
                </a:ln>
                <a:solidFill>
                  <a:srgbClr val="A92A91"/>
                </a:solidFill>
                <a:effectLst/>
                <a:uLnTx/>
                <a:uFillTx/>
                <a:latin typeface="Arial Black"/>
                <a:ea typeface="+mj-ea"/>
                <a:cs typeface="+mj-cs"/>
              </a:rPr>
              <a:t>Leveling</a:t>
            </a:r>
          </a:p>
        </p:txBody>
      </p:sp>
      <p:sp>
        <p:nvSpPr>
          <p:cNvPr id="22" name="TextBox 21">
            <a:extLst>
              <a:ext uri="{FF2B5EF4-FFF2-40B4-BE49-F238E27FC236}">
                <a16:creationId xmlns:a16="http://schemas.microsoft.com/office/drawing/2014/main" id="{1B911D05-5B58-D51E-CB0E-65B6D1EEF829}"/>
              </a:ext>
            </a:extLst>
          </p:cNvPr>
          <p:cNvSpPr txBox="1"/>
          <p:nvPr/>
        </p:nvSpPr>
        <p:spPr>
          <a:xfrm>
            <a:off x="3727359" y="3496932"/>
            <a:ext cx="755024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abon Next LT"/>
                <a:ea typeface="+mn-ea"/>
                <a:cs typeface="+mn-cs"/>
              </a:rPr>
              <a:t>Leveling is the process the District uses to adjust school budget allocations to match student enrollment. </a:t>
            </a:r>
          </a:p>
        </p:txBody>
      </p:sp>
      <p:graphicFrame>
        <p:nvGraphicFramePr>
          <p:cNvPr id="23" name="Table 23">
            <a:extLst>
              <a:ext uri="{FF2B5EF4-FFF2-40B4-BE49-F238E27FC236}">
                <a16:creationId xmlns:a16="http://schemas.microsoft.com/office/drawing/2014/main" id="{547115C3-9D6B-BFF5-B1AF-63893D0A92B7}"/>
              </a:ext>
            </a:extLst>
          </p:cNvPr>
          <p:cNvGraphicFramePr>
            <a:graphicFrameLocks noGrp="1"/>
          </p:cNvGraphicFramePr>
          <p:nvPr>
            <p:extLst>
              <p:ext uri="{D42A27DB-BD31-4B8C-83A1-F6EECF244321}">
                <p14:modId xmlns:p14="http://schemas.microsoft.com/office/powerpoint/2010/main" val="3705116759"/>
              </p:ext>
            </p:extLst>
          </p:nvPr>
        </p:nvGraphicFramePr>
        <p:xfrm>
          <a:off x="4219575" y="4313176"/>
          <a:ext cx="6397534" cy="457200"/>
        </p:xfrm>
        <a:graphic>
          <a:graphicData uri="http://schemas.openxmlformats.org/drawingml/2006/table">
            <a:tbl>
              <a:tblPr firstRow="1" bandRow="1">
                <a:tableStyleId>{D27102A9-8310-4765-A935-A1911B00CA55}</a:tableStyleId>
              </a:tblPr>
              <a:tblGrid>
                <a:gridCol w="3198767">
                  <a:extLst>
                    <a:ext uri="{9D8B030D-6E8A-4147-A177-3AD203B41FA5}">
                      <a16:colId xmlns:a16="http://schemas.microsoft.com/office/drawing/2014/main" val="2607856906"/>
                    </a:ext>
                  </a:extLst>
                </a:gridCol>
                <a:gridCol w="3198767">
                  <a:extLst>
                    <a:ext uri="{9D8B030D-6E8A-4147-A177-3AD203B41FA5}">
                      <a16:colId xmlns:a16="http://schemas.microsoft.com/office/drawing/2014/main" val="2739395123"/>
                    </a:ext>
                  </a:extLst>
                </a:gridCol>
              </a:tblGrid>
              <a:tr h="370840">
                <a:tc>
                  <a:txBody>
                    <a:bodyPr/>
                    <a:lstStyle/>
                    <a:p>
                      <a:pPr marL="0" algn="r" defTabSz="914400" rtl="0" eaLnBrk="1" latinLnBrk="0" hangingPunct="1"/>
                      <a:r>
                        <a:rPr lang="en-US" sz="2400" b="1" kern="1200" dirty="0">
                          <a:solidFill>
                            <a:schemeClr val="tx1"/>
                          </a:solidFill>
                          <a:latin typeface="+mn-lt"/>
                          <a:ea typeface="+mn-ea"/>
                          <a:cs typeface="+mn-cs"/>
                        </a:rPr>
                        <a:t>Budget Adjustment*</a:t>
                      </a:r>
                    </a:p>
                  </a:txBody>
                  <a:tcPr anchor="ctr"/>
                </a:tc>
                <a:tc>
                  <a:txBody>
                    <a:bodyPr/>
                    <a:lstStyle/>
                    <a:p>
                      <a:r>
                        <a:rPr lang="en-US" sz="2400" b="0" i="1" dirty="0">
                          <a:solidFill>
                            <a:schemeClr val="tx1"/>
                          </a:solidFill>
                        </a:rPr>
                        <a:t> $156, 441</a:t>
                      </a:r>
                    </a:p>
                  </a:txBody>
                  <a:tcPr anchor="ctr">
                    <a:solidFill>
                      <a:schemeClr val="bg2"/>
                    </a:solidFill>
                  </a:tcPr>
                </a:tc>
                <a:extLst>
                  <a:ext uri="{0D108BD9-81ED-4DB2-BD59-A6C34878D82A}">
                    <a16:rowId xmlns:a16="http://schemas.microsoft.com/office/drawing/2014/main" val="1210822902"/>
                  </a:ext>
                </a:extLst>
              </a:tr>
            </a:tbl>
          </a:graphicData>
        </a:graphic>
      </p:graphicFrame>
      <p:sp>
        <p:nvSpPr>
          <p:cNvPr id="3" name="TextBox 2">
            <a:extLst>
              <a:ext uri="{FF2B5EF4-FFF2-40B4-BE49-F238E27FC236}">
                <a16:creationId xmlns:a16="http://schemas.microsoft.com/office/drawing/2014/main" id="{B020D829-54AF-E8F3-BF60-C3C2F76D3C41}"/>
              </a:ext>
            </a:extLst>
          </p:cNvPr>
          <p:cNvSpPr txBox="1"/>
          <p:nvPr/>
        </p:nvSpPr>
        <p:spPr>
          <a:xfrm>
            <a:off x="3786477" y="5982732"/>
            <a:ext cx="7263729"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Sabon Next LT"/>
                <a:ea typeface="+mn-ea"/>
                <a:cs typeface="+mn-cs"/>
              </a:rPr>
              <a:t>*The budget adjustment reflects the impact of the following: enrollment changes, FY25 reserve, adjustments to Title I, Family Engagement and School Improvement Allocations, Security Grants and FY24 carryover funds</a:t>
            </a:r>
          </a:p>
        </p:txBody>
      </p:sp>
    </p:spTree>
    <p:extLst>
      <p:ext uri="{BB962C8B-B14F-4D97-AF65-F5344CB8AC3E}">
        <p14:creationId xmlns:p14="http://schemas.microsoft.com/office/powerpoint/2010/main" val="135634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041C-C8D3-18D3-D3EE-78716E8DA542}"/>
              </a:ext>
            </a:extLst>
          </p:cNvPr>
          <p:cNvSpPr>
            <a:spLocks noGrp="1"/>
          </p:cNvSpPr>
          <p:nvPr>
            <p:ph type="title"/>
          </p:nvPr>
        </p:nvSpPr>
        <p:spPr>
          <a:xfrm>
            <a:off x="2819400" y="3070478"/>
            <a:ext cx="6400800" cy="1558671"/>
          </a:xfrm>
        </p:spPr>
        <p:txBody>
          <a:bodyPr/>
          <a:lstStyle/>
          <a:p>
            <a:r>
              <a:rPr lang="en-US" dirty="0"/>
              <a:t>2021-2025</a:t>
            </a:r>
            <a:br>
              <a:rPr lang="en-US" dirty="0"/>
            </a:br>
            <a:r>
              <a:rPr lang="en-US" dirty="0"/>
              <a:t>Strategic Plan</a:t>
            </a:r>
          </a:p>
        </p:txBody>
      </p:sp>
    </p:spTree>
    <p:extLst>
      <p:ext uri="{BB962C8B-B14F-4D97-AF65-F5344CB8AC3E}">
        <p14:creationId xmlns:p14="http://schemas.microsoft.com/office/powerpoint/2010/main" val="2282561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7AD8-F50A-1417-3D0D-D02F70DBFD7A}"/>
              </a:ext>
            </a:extLst>
          </p:cNvPr>
          <p:cNvSpPr>
            <a:spLocks noGrp="1"/>
          </p:cNvSpPr>
          <p:nvPr>
            <p:ph type="title"/>
          </p:nvPr>
        </p:nvSpPr>
        <p:spPr>
          <a:xfrm>
            <a:off x="3331029" y="317428"/>
            <a:ext cx="8860971" cy="768096"/>
          </a:xfrm>
        </p:spPr>
        <p:txBody>
          <a:bodyPr/>
          <a:lstStyle/>
          <a:p>
            <a:r>
              <a:rPr lang="en-US" dirty="0"/>
              <a:t>FY2025 Leveling Change Request </a:t>
            </a:r>
          </a:p>
        </p:txBody>
      </p:sp>
      <p:graphicFrame>
        <p:nvGraphicFramePr>
          <p:cNvPr id="5" name="Content Placeholder 4">
            <a:extLst>
              <a:ext uri="{FF2B5EF4-FFF2-40B4-BE49-F238E27FC236}">
                <a16:creationId xmlns:a16="http://schemas.microsoft.com/office/drawing/2014/main" id="{288C7AB1-38B7-6DC8-C815-3EEDD640E79A}"/>
              </a:ext>
            </a:extLst>
          </p:cNvPr>
          <p:cNvGraphicFramePr>
            <a:graphicFrameLocks noGrp="1"/>
          </p:cNvGraphicFramePr>
          <p:nvPr>
            <p:ph idx="1"/>
            <p:extLst>
              <p:ext uri="{D42A27DB-BD31-4B8C-83A1-F6EECF244321}">
                <p14:modId xmlns:p14="http://schemas.microsoft.com/office/powerpoint/2010/main" val="3718301757"/>
              </p:ext>
            </p:extLst>
          </p:nvPr>
        </p:nvGraphicFramePr>
        <p:xfrm>
          <a:off x="3575957" y="1371600"/>
          <a:ext cx="6895147" cy="5013960"/>
        </p:xfrm>
        <a:graphic>
          <a:graphicData uri="http://schemas.openxmlformats.org/drawingml/2006/table">
            <a:tbl>
              <a:tblPr firstRow="1" bandRow="1">
                <a:tableStyleId>{5C22544A-7EE6-4342-B048-85BDC9FD1C3A}</a:tableStyleId>
              </a:tblPr>
              <a:tblGrid>
                <a:gridCol w="1723787">
                  <a:extLst>
                    <a:ext uri="{9D8B030D-6E8A-4147-A177-3AD203B41FA5}">
                      <a16:colId xmlns:a16="http://schemas.microsoft.com/office/drawing/2014/main" val="1005998072"/>
                    </a:ext>
                  </a:extLst>
                </a:gridCol>
                <a:gridCol w="1723787">
                  <a:extLst>
                    <a:ext uri="{9D8B030D-6E8A-4147-A177-3AD203B41FA5}">
                      <a16:colId xmlns:a16="http://schemas.microsoft.com/office/drawing/2014/main" val="397981123"/>
                    </a:ext>
                  </a:extLst>
                </a:gridCol>
                <a:gridCol w="3447573">
                  <a:extLst>
                    <a:ext uri="{9D8B030D-6E8A-4147-A177-3AD203B41FA5}">
                      <a16:colId xmlns:a16="http://schemas.microsoft.com/office/drawing/2014/main" val="1379032063"/>
                    </a:ext>
                  </a:extLst>
                </a:gridCol>
              </a:tblGrid>
              <a:tr h="236621">
                <a:tc gridSpan="2">
                  <a:txBody>
                    <a:bodyPr/>
                    <a:lstStyle/>
                    <a:p>
                      <a:pPr algn="r" fontAlgn="b"/>
                      <a:r>
                        <a:rPr lang="en-US" sz="2000" b="0" i="0" u="none" strike="noStrike" dirty="0">
                          <a:solidFill>
                            <a:srgbClr val="000000"/>
                          </a:solidFill>
                          <a:effectLst/>
                          <a:latin typeface="Calibri" panose="020F0502020204030204" pitchFamily="34" charset="0"/>
                        </a:rPr>
                        <a:t>Leveling Change at Base Weight $5,334</a:t>
                      </a:r>
                    </a:p>
                  </a:txBody>
                  <a:tcPr marL="9525" marR="9525" marT="9525" anchor="b"/>
                </a:tc>
                <a:tc hMerge="1">
                  <a:txBody>
                    <a:bodyPr/>
                    <a:lstStyle/>
                    <a:p>
                      <a:endParaRPr lang="en-US"/>
                    </a:p>
                  </a:txBody>
                  <a:tcPr/>
                </a:tc>
                <a:tc>
                  <a:txBody>
                    <a:bodyPr/>
                    <a:lstStyle/>
                    <a:p>
                      <a:pPr algn="ctr" fontAlgn="b"/>
                      <a:r>
                        <a:rPr lang="en-US" sz="2000" b="0" i="0" u="none" strike="noStrike" dirty="0">
                          <a:solidFill>
                            <a:srgbClr val="000000"/>
                          </a:solidFill>
                          <a:effectLst/>
                          <a:latin typeface="Calibri" panose="020F0502020204030204" pitchFamily="34" charset="0"/>
                        </a:rPr>
                        <a:t>$234,696 </a:t>
                      </a:r>
                    </a:p>
                  </a:txBody>
                  <a:tcPr marL="9525" marR="9525" marT="9525" anchor="b"/>
                </a:tc>
                <a:extLst>
                  <a:ext uri="{0D108BD9-81ED-4DB2-BD59-A6C34878D82A}">
                    <a16:rowId xmlns:a16="http://schemas.microsoft.com/office/drawing/2014/main" val="4215505302"/>
                  </a:ext>
                </a:extLst>
              </a:tr>
              <a:tr h="236621">
                <a:tc gridSpan="2">
                  <a:txBody>
                    <a:bodyPr/>
                    <a:lstStyle/>
                    <a:p>
                      <a:pPr algn="r" fontAlgn="b"/>
                      <a:r>
                        <a:rPr lang="en-US" sz="2000" b="0" i="0" u="none" strike="noStrike" dirty="0">
                          <a:solidFill>
                            <a:srgbClr val="000000"/>
                          </a:solidFill>
                          <a:effectLst/>
                          <a:latin typeface="Calibri" panose="020F0502020204030204" pitchFamily="34" charset="0"/>
                        </a:rPr>
                        <a:t>School Reserve Funds</a:t>
                      </a:r>
                    </a:p>
                  </a:txBody>
                  <a:tcPr marL="9525" marR="9525" marT="9525" anchor="b"/>
                </a:tc>
                <a:tc hMerge="1">
                  <a:txBody>
                    <a:bodyPr/>
                    <a:lstStyle/>
                    <a:p>
                      <a:endParaRPr lang="en-US"/>
                    </a:p>
                  </a:txBody>
                  <a:tcPr/>
                </a:tc>
                <a:tc>
                  <a:txBody>
                    <a:bodyPr/>
                    <a:lstStyle/>
                    <a:p>
                      <a:pPr algn="ctr" fontAlgn="b"/>
                      <a:r>
                        <a:rPr lang="en-US" sz="2000" b="0" i="0" u="none" strike="noStrike" dirty="0">
                          <a:solidFill>
                            <a:srgbClr val="000000"/>
                          </a:solidFill>
                          <a:effectLst/>
                          <a:latin typeface="Calibri" panose="020F0502020204030204" pitchFamily="34" charset="0"/>
                        </a:rPr>
                        <a:t>$23,439 </a:t>
                      </a:r>
                    </a:p>
                  </a:txBody>
                  <a:tcPr marL="9525" marR="9525" marT="9525" anchor="b"/>
                </a:tc>
                <a:extLst>
                  <a:ext uri="{0D108BD9-81ED-4DB2-BD59-A6C34878D82A}">
                    <a16:rowId xmlns:a16="http://schemas.microsoft.com/office/drawing/2014/main" val="2233191479"/>
                  </a:ext>
                </a:extLst>
              </a:tr>
              <a:tr h="350911">
                <a:tc gridSpan="2">
                  <a:txBody>
                    <a:bodyPr/>
                    <a:lstStyle/>
                    <a:p>
                      <a:pPr algn="r" fontAlgn="b"/>
                      <a:r>
                        <a:rPr lang="en-US" sz="2000" b="0" i="0" u="none" strike="noStrike" dirty="0">
                          <a:solidFill>
                            <a:srgbClr val="000000"/>
                          </a:solidFill>
                          <a:effectLst/>
                          <a:latin typeface="Calibri" panose="020F0502020204030204" pitchFamily="34" charset="0"/>
                        </a:rPr>
                        <a:t>Title I Adjustment</a:t>
                      </a:r>
                    </a:p>
                  </a:txBody>
                  <a:tcPr marL="9525" marR="9525" marT="9525" anchor="b"/>
                </a:tc>
                <a:tc hMerge="1">
                  <a:txBody>
                    <a:bodyPr/>
                    <a:lstStyle/>
                    <a:p>
                      <a:endParaRPr lang="en-US"/>
                    </a:p>
                  </a:txBody>
                  <a:tcPr/>
                </a:tc>
                <a:tc>
                  <a:txBody>
                    <a:bodyPr/>
                    <a:lstStyle/>
                    <a:p>
                      <a:pPr algn="ctr" fontAlgn="b"/>
                      <a:r>
                        <a:rPr lang="en-US" sz="2000" b="0" i="0" u="none" strike="noStrike" dirty="0">
                          <a:solidFill>
                            <a:srgbClr val="000000"/>
                          </a:solidFill>
                          <a:effectLst/>
                          <a:latin typeface="Calibri" panose="020F0502020204030204" pitchFamily="34" charset="0"/>
                        </a:rPr>
                        <a:t>$3,306 </a:t>
                      </a:r>
                    </a:p>
                  </a:txBody>
                  <a:tcPr marL="9525" marR="9525" marT="9525" anchor="b"/>
                </a:tc>
                <a:extLst>
                  <a:ext uri="{0D108BD9-81ED-4DB2-BD59-A6C34878D82A}">
                    <a16:rowId xmlns:a16="http://schemas.microsoft.com/office/drawing/2014/main" val="1096615017"/>
                  </a:ext>
                </a:extLst>
              </a:tr>
              <a:tr h="414592">
                <a:tc>
                  <a:txBody>
                    <a:bodyPr/>
                    <a:lstStyle/>
                    <a:p>
                      <a:pPr algn="r" fontAlgn="b"/>
                      <a:endParaRPr lang="en-US" sz="2000" b="0" i="0" u="none" strike="noStrike" dirty="0">
                        <a:solidFill>
                          <a:srgbClr val="000000"/>
                        </a:solidFill>
                        <a:effectLst/>
                        <a:latin typeface="Calibri" panose="020F0502020204030204" pitchFamily="34" charset="0"/>
                      </a:endParaRPr>
                    </a:p>
                  </a:txBody>
                  <a:tcPr marL="9525" marR="9525" marT="9525" anchor="b"/>
                </a:tc>
                <a:tc>
                  <a:txBody>
                    <a:bodyPr/>
                    <a:lstStyle/>
                    <a:p>
                      <a:pPr algn="r" fontAlgn="b"/>
                      <a:r>
                        <a:rPr lang="en-US" sz="2000" b="0" i="0" u="none" strike="noStrike" dirty="0">
                          <a:solidFill>
                            <a:srgbClr val="000000"/>
                          </a:solidFill>
                          <a:effectLst/>
                          <a:latin typeface="Calibri" panose="020F0502020204030204" pitchFamily="34" charset="0"/>
                        </a:rPr>
                        <a:t>Family Engagement Adjustment</a:t>
                      </a:r>
                    </a:p>
                  </a:txBody>
                  <a:tcPr marL="9525" marR="9525" marT="9525" anchor="b"/>
                </a:tc>
                <a:tc>
                  <a:txBody>
                    <a:bodyPr/>
                    <a:lstStyle/>
                    <a:p>
                      <a:pPr algn="ctr" fontAlgn="b"/>
                      <a:r>
                        <a:rPr lang="en-US" sz="2000" b="0" i="0" u="none" strike="noStrike" dirty="0">
                          <a:solidFill>
                            <a:srgbClr val="000000"/>
                          </a:solidFill>
                          <a:effectLst/>
                          <a:latin typeface="Calibri" panose="020F0502020204030204" pitchFamily="34" charset="0"/>
                        </a:rPr>
                        <a:t>$-   </a:t>
                      </a:r>
                    </a:p>
                  </a:txBody>
                  <a:tcPr marL="9525" marR="9525" marT="9525" anchor="b"/>
                </a:tc>
                <a:extLst>
                  <a:ext uri="{0D108BD9-81ED-4DB2-BD59-A6C34878D82A}">
                    <a16:rowId xmlns:a16="http://schemas.microsoft.com/office/drawing/2014/main" val="2555526964"/>
                  </a:ext>
                </a:extLst>
              </a:tr>
              <a:tr h="802683">
                <a:tc>
                  <a:txBody>
                    <a:bodyPr/>
                    <a:lstStyle/>
                    <a:p>
                      <a:pPr algn="r" fontAlgn="b"/>
                      <a:endParaRPr lang="en-US" sz="2000" b="0" i="0" u="none" strike="noStrike" dirty="0">
                        <a:solidFill>
                          <a:srgbClr val="000000"/>
                        </a:solidFill>
                        <a:effectLst/>
                        <a:latin typeface="Calibri" panose="020F0502020204030204" pitchFamily="34" charset="0"/>
                      </a:endParaRPr>
                    </a:p>
                  </a:txBody>
                  <a:tcPr marL="9525" marR="9525" marT="9525" anchor="b"/>
                </a:tc>
                <a:tc>
                  <a:txBody>
                    <a:bodyPr/>
                    <a:lstStyle/>
                    <a:p>
                      <a:pPr algn="r" fontAlgn="b"/>
                      <a:r>
                        <a:rPr lang="en-US" sz="2000" b="0" i="0" u="none" strike="noStrike" dirty="0">
                          <a:solidFill>
                            <a:srgbClr val="000000"/>
                          </a:solidFill>
                          <a:effectLst/>
                          <a:latin typeface="Calibri" panose="020F0502020204030204" pitchFamily="34" charset="0"/>
                        </a:rPr>
                        <a:t>School Improvement Adjustment</a:t>
                      </a:r>
                    </a:p>
                  </a:txBody>
                  <a:tcPr marL="9525" marR="9525" marT="9525" anchor="b"/>
                </a:tc>
                <a:tc>
                  <a:txBody>
                    <a:bodyPr/>
                    <a:lstStyle/>
                    <a:p>
                      <a:pPr algn="ctr" fontAlgn="b"/>
                      <a:r>
                        <a:rPr lang="en-US" sz="2000" b="0" i="0" u="none" strike="noStrike" dirty="0">
                          <a:solidFill>
                            <a:srgbClr val="000000"/>
                          </a:solidFill>
                          <a:effectLst/>
                          <a:latin typeface="Calibri" panose="020F0502020204030204" pitchFamily="34" charset="0"/>
                        </a:rPr>
                        <a:t>$(150,000)</a:t>
                      </a:r>
                    </a:p>
                  </a:txBody>
                  <a:tcPr marL="9525" marR="9525" marT="9525" anchor="b"/>
                </a:tc>
                <a:extLst>
                  <a:ext uri="{0D108BD9-81ED-4DB2-BD59-A6C34878D82A}">
                    <a16:rowId xmlns:a16="http://schemas.microsoft.com/office/drawing/2014/main" val="2804063183"/>
                  </a:ext>
                </a:extLst>
              </a:tr>
              <a:tr h="350911">
                <a:tc>
                  <a:txBody>
                    <a:bodyPr/>
                    <a:lstStyle/>
                    <a:p>
                      <a:pPr algn="r" fontAlgn="b"/>
                      <a:endParaRPr lang="en-US" sz="2000" b="0" i="0" u="none" strike="noStrike" dirty="0">
                        <a:solidFill>
                          <a:srgbClr val="000000"/>
                        </a:solidFill>
                        <a:effectLst/>
                        <a:latin typeface="Calibri" panose="020F0502020204030204" pitchFamily="34" charset="0"/>
                      </a:endParaRPr>
                    </a:p>
                  </a:txBody>
                  <a:tcPr marL="9525" marR="9525" marT="9525" anchor="b"/>
                </a:tc>
                <a:tc>
                  <a:txBody>
                    <a:bodyPr/>
                    <a:lstStyle/>
                    <a:p>
                      <a:pPr algn="r" fontAlgn="b"/>
                      <a:r>
                        <a:rPr lang="en-US" sz="2000" b="0" i="0" u="none" strike="noStrike" dirty="0">
                          <a:solidFill>
                            <a:srgbClr val="000000"/>
                          </a:solidFill>
                          <a:effectLst/>
                          <a:latin typeface="Calibri" panose="020F0502020204030204" pitchFamily="34" charset="0"/>
                        </a:rPr>
                        <a:t>School Security Grant</a:t>
                      </a:r>
                    </a:p>
                  </a:txBody>
                  <a:tcPr marL="9525" marR="9525" marT="9525" anchor="b"/>
                </a:tc>
                <a:tc>
                  <a:txBody>
                    <a:bodyPr/>
                    <a:lstStyle/>
                    <a:p>
                      <a:pPr algn="ctr" fontAlgn="b"/>
                      <a:r>
                        <a:rPr lang="en-US" sz="2000" b="0" i="0" u="none" strike="noStrike" dirty="0">
                          <a:solidFill>
                            <a:srgbClr val="000000"/>
                          </a:solidFill>
                          <a:effectLst/>
                          <a:highlight>
                            <a:srgbClr val="FFFF00"/>
                          </a:highlight>
                          <a:latin typeface="Calibri" panose="020F0502020204030204" pitchFamily="34" charset="0"/>
                        </a:rPr>
                        <a:t>$45,000 </a:t>
                      </a:r>
                    </a:p>
                  </a:txBody>
                  <a:tcPr marL="9525" marR="9525" marT="9525" anchor="b"/>
                </a:tc>
                <a:extLst>
                  <a:ext uri="{0D108BD9-81ED-4DB2-BD59-A6C34878D82A}">
                    <a16:rowId xmlns:a16="http://schemas.microsoft.com/office/drawing/2014/main" val="293815062"/>
                  </a:ext>
                </a:extLst>
              </a:tr>
              <a:tr h="350911">
                <a:tc>
                  <a:txBody>
                    <a:bodyPr/>
                    <a:lstStyle/>
                    <a:p>
                      <a:pPr algn="r" fontAlgn="b"/>
                      <a:endParaRPr lang="en-US" sz="2000" b="0" i="0" u="none" strike="noStrike" dirty="0">
                        <a:solidFill>
                          <a:srgbClr val="000000"/>
                        </a:solidFill>
                        <a:effectLst/>
                        <a:latin typeface="Calibri" panose="020F0502020204030204" pitchFamily="34" charset="0"/>
                      </a:endParaRPr>
                    </a:p>
                  </a:txBody>
                  <a:tcPr marL="9525" marR="9525" marT="9525" anchor="b"/>
                </a:tc>
                <a:tc>
                  <a:txBody>
                    <a:bodyPr/>
                    <a:lstStyle/>
                    <a:p>
                      <a:pPr algn="r" fontAlgn="b"/>
                      <a:r>
                        <a:rPr lang="en-US" sz="2000" b="0" i="0" u="none" strike="noStrike" dirty="0">
                          <a:solidFill>
                            <a:srgbClr val="000000"/>
                          </a:solidFill>
                          <a:effectLst/>
                          <a:latin typeface="Calibri" panose="020F0502020204030204" pitchFamily="34" charset="0"/>
                        </a:rPr>
                        <a:t>FY24 GF Carryover</a:t>
                      </a:r>
                    </a:p>
                  </a:txBody>
                  <a:tcPr marL="9525" marR="9525" marT="9525" anchor="b"/>
                </a:tc>
                <a:tc>
                  <a:txBody>
                    <a:bodyPr/>
                    <a:lstStyle/>
                    <a:p>
                      <a:pPr algn="ctr" fontAlgn="b"/>
                      <a:r>
                        <a:rPr lang="en-US" sz="2000" b="0" i="0" u="none" strike="noStrike" dirty="0">
                          <a:solidFill>
                            <a:srgbClr val="000000"/>
                          </a:solidFill>
                          <a:effectLst/>
                          <a:latin typeface="Calibri" panose="020F0502020204030204" pitchFamily="34" charset="0"/>
                        </a:rPr>
                        <a:t>$-   </a:t>
                      </a:r>
                    </a:p>
                  </a:txBody>
                  <a:tcPr marL="9525" marR="9525" marT="9525" anchor="b"/>
                </a:tc>
                <a:extLst>
                  <a:ext uri="{0D108BD9-81ED-4DB2-BD59-A6C34878D82A}">
                    <a16:rowId xmlns:a16="http://schemas.microsoft.com/office/drawing/2014/main" val="3770272958"/>
                  </a:ext>
                </a:extLst>
              </a:tr>
              <a:tr h="350911">
                <a:tc gridSpan="2">
                  <a:txBody>
                    <a:bodyPr/>
                    <a:lstStyle/>
                    <a:p>
                      <a:pPr algn="r" fontAlgn="b"/>
                      <a:r>
                        <a:rPr lang="en-US" sz="2000" b="1" i="0" u="none" strike="noStrike" dirty="0">
                          <a:solidFill>
                            <a:srgbClr val="000000"/>
                          </a:solidFill>
                          <a:effectLst/>
                          <a:latin typeface="Calibri" panose="020F0502020204030204" pitchFamily="34" charset="0"/>
                        </a:rPr>
                        <a:t>Total Adjustment</a:t>
                      </a:r>
                    </a:p>
                  </a:txBody>
                  <a:tcPr marL="9525" marR="9525" marT="9525" anchor="b"/>
                </a:tc>
                <a:tc hMerge="1">
                  <a:txBody>
                    <a:bodyPr/>
                    <a:lstStyle/>
                    <a:p>
                      <a:endParaRPr lang="en-US"/>
                    </a:p>
                  </a:txBody>
                  <a:tcPr/>
                </a:tc>
                <a:tc>
                  <a:txBody>
                    <a:bodyPr/>
                    <a:lstStyle/>
                    <a:p>
                      <a:pPr algn="ctr" fontAlgn="b"/>
                      <a:r>
                        <a:rPr lang="en-US" sz="2000" b="1" i="0" u="none" strike="noStrike" dirty="0">
                          <a:solidFill>
                            <a:srgbClr val="000000"/>
                          </a:solidFill>
                          <a:effectLst/>
                          <a:latin typeface="Calibri" panose="020F0502020204030204" pitchFamily="34" charset="0"/>
                        </a:rPr>
                        <a:t>$156,441 </a:t>
                      </a:r>
                    </a:p>
                  </a:txBody>
                  <a:tcPr marL="9525" marR="9525" marT="9525" anchor="b"/>
                </a:tc>
                <a:extLst>
                  <a:ext uri="{0D108BD9-81ED-4DB2-BD59-A6C34878D82A}">
                    <a16:rowId xmlns:a16="http://schemas.microsoft.com/office/drawing/2014/main" val="3220105347"/>
                  </a:ext>
                </a:extLst>
              </a:tr>
            </a:tbl>
          </a:graphicData>
        </a:graphic>
      </p:graphicFrame>
      <p:sp>
        <p:nvSpPr>
          <p:cNvPr id="4" name="Slide Number Placeholder 3">
            <a:extLst>
              <a:ext uri="{FF2B5EF4-FFF2-40B4-BE49-F238E27FC236}">
                <a16:creationId xmlns:a16="http://schemas.microsoft.com/office/drawing/2014/main" id="{391CBDD0-7CBA-8A98-15E7-C46BB41FC2E5}"/>
              </a:ext>
            </a:extLst>
          </p:cNvPr>
          <p:cNvSpPr>
            <a:spLocks noGrp="1"/>
          </p:cNvSpPr>
          <p:nvPr>
            <p:ph type="sldNum" sz="quarter" idx="12"/>
          </p:nvPr>
        </p:nvSpPr>
        <p:spPr/>
        <p:txBody>
          <a:bodyPr/>
          <a:lstStyle/>
          <a:p>
            <a:fld id="{AEC10A0C-BB77-FD4A-8FA4-D4334D01E3A4}" type="slidenum">
              <a:rPr lang="en-US" smtClean="0"/>
              <a:pPr/>
              <a:t>30</a:t>
            </a:fld>
            <a:endParaRPr lang="en-US" dirty="0"/>
          </a:p>
        </p:txBody>
      </p:sp>
    </p:spTree>
    <p:extLst>
      <p:ext uri="{BB962C8B-B14F-4D97-AF65-F5344CB8AC3E}">
        <p14:creationId xmlns:p14="http://schemas.microsoft.com/office/powerpoint/2010/main" val="4032339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808257140"/>
              </p:ext>
            </p:extLst>
          </p:nvPr>
        </p:nvGraphicFramePr>
        <p:xfrm>
          <a:off x="3640678" y="1240623"/>
          <a:ext cx="8094122" cy="4017053"/>
        </p:xfrm>
        <a:graphic>
          <a:graphicData uri="http://schemas.openxmlformats.org/drawingml/2006/table">
            <a:tbl>
              <a:tblPr firstRow="1" bandRow="1">
                <a:tableStyleId>{93296810-A885-4BE3-A3E7-6D5BEEA58F35}</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200" b="0" i="0" dirty="0">
                          <a:solidFill>
                            <a:schemeClr val="tx1"/>
                          </a:solidFill>
                        </a:rPr>
                        <a:t>Increase Literacy  </a:t>
                      </a: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Building a Culture of Student Support Whole Child &amp; Intervention Personalized Learning </a:t>
                      </a:r>
                    </a:p>
                  </a:txBody>
                  <a:tcPr marL="68580" marR="68580" marT="34290" marB="34290" anchor="b"/>
                </a:tc>
                <a:tc>
                  <a:txBody>
                    <a:bodyPr/>
                    <a:lstStyle/>
                    <a:p>
                      <a:pPr marL="0" algn="l" defTabSz="685800" rtl="0" eaLnBrk="1" latinLnBrk="0" hangingPunct="1"/>
                      <a:r>
                        <a:rPr lang="en-US" sz="1200" b="0" i="0" kern="1200" dirty="0">
                          <a:solidFill>
                            <a:schemeClr val="tx1"/>
                          </a:solidFill>
                          <a:latin typeface="+mn-lt"/>
                          <a:ea typeface="+mn-ea"/>
                          <a:cs typeface="+mn-cs"/>
                        </a:rPr>
                        <a:t>Increase the number of books in media center </a:t>
                      </a:r>
                    </a:p>
                    <a:p>
                      <a:pPr marL="0" algn="l" defTabSz="685800" rtl="0" eaLnBrk="1" latinLnBrk="0" hangingPunct="1"/>
                      <a:r>
                        <a:rPr lang="en-US" sz="1200" b="0" i="0" kern="1200" dirty="0">
                          <a:solidFill>
                            <a:schemeClr val="tx1"/>
                          </a:solidFill>
                          <a:latin typeface="+mn-lt"/>
                          <a:ea typeface="+mn-ea"/>
                          <a:cs typeface="+mn-cs"/>
                        </a:rPr>
                        <a:t>Increase book circulation to increase literacy  </a:t>
                      </a: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*Leveled Libraries </a:t>
                      </a:r>
                    </a:p>
                    <a:p>
                      <a:pPr marL="0" marR="0" indent="0" algn="l"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*Independent Reading </a:t>
                      </a:r>
                    </a:p>
                  </a:txBody>
                  <a:tcPr marL="68580" marR="68580" marT="34290" marB="34290" anchor="b"/>
                </a:tc>
                <a:tc>
                  <a:txBody>
                    <a:bodyPr/>
                    <a:lstStyle/>
                    <a:p>
                      <a:pPr marL="0" algn="l" defTabSz="685800" rtl="0" eaLnBrk="1" latinLnBrk="0" hangingPunct="1"/>
                      <a:r>
                        <a:rPr lang="en-US" sz="1200" b="0" i="0" kern="1200" dirty="0">
                          <a:solidFill>
                            <a:schemeClr val="tx1"/>
                          </a:solidFill>
                          <a:latin typeface="+mn-lt"/>
                          <a:ea typeface="+mn-ea"/>
                          <a:cs typeface="+mn-cs"/>
                        </a:rPr>
                        <a:t>$28,590</a:t>
                      </a:r>
                    </a:p>
                  </a:txBody>
                  <a:tcPr marL="68580" marR="68580" marT="34290" marB="34290" anchor="b"/>
                </a:tc>
                <a:extLst>
                  <a:ext uri="{0D108BD9-81ED-4DB2-BD59-A6C34878D82A}">
                    <a16:rowId xmlns:a16="http://schemas.microsoft.com/office/drawing/2014/main" val="10001"/>
                  </a:ext>
                </a:extLst>
              </a:tr>
              <a:tr h="361381">
                <a:tc>
                  <a:txBody>
                    <a:bodyPr/>
                    <a:lstStyle/>
                    <a:p>
                      <a:r>
                        <a:rPr lang="en-US" sz="1200" i="0" dirty="0"/>
                        <a:t>Increase Literacy </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Building a Culture of Student Support Whole Child &amp; Intervention Personalized Learning </a:t>
                      </a:r>
                    </a:p>
                    <a:p>
                      <a:endParaRPr lang="en-US" sz="1200" i="0" dirty="0"/>
                    </a:p>
                  </a:txBody>
                  <a:tcPr marL="68580" marR="68580" marT="34290" marB="34290" anchor="ctr"/>
                </a:tc>
                <a:tc>
                  <a:txBody>
                    <a:bodyPr/>
                    <a:lstStyle/>
                    <a:p>
                      <a:r>
                        <a:rPr lang="en-US" sz="1200" i="0" dirty="0"/>
                        <a:t>Provide each classroom with a classroom library  to increase independent reading; variety of text </a:t>
                      </a:r>
                    </a:p>
                  </a:txBody>
                  <a:tcPr marL="68580" marR="68580" marT="34290" marB="34290" anchor="ctr"/>
                </a:tc>
                <a:tc>
                  <a:txBody>
                    <a:bodyPr/>
                    <a:lstStyle/>
                    <a:p>
                      <a:r>
                        <a:rPr lang="en-US" sz="1200" i="0" dirty="0"/>
                        <a:t>* Classroom Libraries </a:t>
                      </a:r>
                    </a:p>
                  </a:txBody>
                  <a:tcPr marL="68580" marR="68580" marT="34290" marB="34290" anchor="ctr"/>
                </a:tc>
                <a:tc>
                  <a:txBody>
                    <a:bodyPr/>
                    <a:lstStyle/>
                    <a:p>
                      <a:r>
                        <a:rPr lang="en-US" sz="1200" i="0" dirty="0"/>
                        <a:t>$30, 000</a:t>
                      </a:r>
                    </a:p>
                  </a:txBody>
                  <a:tcPr marL="68580" marR="68580" marT="34290" marB="34290" anchor="ctr"/>
                </a:tc>
                <a:extLst>
                  <a:ext uri="{0D108BD9-81ED-4DB2-BD59-A6C34878D82A}">
                    <a16:rowId xmlns:a16="http://schemas.microsoft.com/office/drawing/2014/main" val="10002"/>
                  </a:ext>
                </a:extLst>
              </a:tr>
              <a:tr h="361381">
                <a:tc>
                  <a:txBody>
                    <a:bodyPr/>
                    <a:lstStyle/>
                    <a:p>
                      <a:r>
                        <a:rPr lang="en-US" sz="1200" i="0" dirty="0"/>
                        <a:t>Interventions and Small Group Instruction </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Building a Culture of Student Support Whole Child &amp; Intervention Personalized Learning </a:t>
                      </a:r>
                    </a:p>
                    <a:p>
                      <a:endParaRPr lang="en-US" sz="1200" i="0" dirty="0"/>
                    </a:p>
                  </a:txBody>
                  <a:tcPr marL="68580" marR="68580" marT="34290" marB="34290" anchor="ctr"/>
                </a:tc>
                <a:tc>
                  <a:txBody>
                    <a:bodyPr/>
                    <a:lstStyle/>
                    <a:p>
                      <a:r>
                        <a:rPr lang="en-US" sz="1200" i="0" dirty="0"/>
                        <a:t>Maximizing student learning opportunities </a:t>
                      </a:r>
                    </a:p>
                  </a:txBody>
                  <a:tcPr marL="68580" marR="68580" marT="34290" marB="34290" anchor="ctr"/>
                </a:tc>
                <a:tc>
                  <a:txBody>
                    <a:bodyPr/>
                    <a:lstStyle/>
                    <a:p>
                      <a:r>
                        <a:rPr lang="en-US" sz="1200" i="0" dirty="0"/>
                        <a:t>Test: Decodables for Classroom libraries. Purchase books for book vending machine </a:t>
                      </a:r>
                    </a:p>
                  </a:txBody>
                  <a:tcPr marL="68580" marR="68580" marT="34290" marB="34290" anchor="ctr"/>
                </a:tc>
                <a:tc>
                  <a:txBody>
                    <a:bodyPr/>
                    <a:lstStyle/>
                    <a:p>
                      <a:r>
                        <a:rPr lang="en-US" sz="1200" i="0" dirty="0"/>
                        <a:t>$25, 665 </a:t>
                      </a:r>
                    </a:p>
                  </a:txBody>
                  <a:tcPr marL="68580" marR="68580" marT="34290" marB="34290" anchor="ct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6832"/>
            <a:ext cx="8772524" cy="92333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Plan for FY25 Leveling Reserve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highlight>
                  <a:srgbClr val="FFFF00"/>
                </a:highlight>
                <a:uLnTx/>
                <a:uFillTx/>
                <a:latin typeface="Century Schoolbook"/>
                <a:ea typeface="+mn-ea"/>
                <a:cs typeface="+mn-cs"/>
              </a:rPr>
              <a:t>$23367 </a:t>
            </a: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(Reserve) $156,444- 45,000 (Sg)</a:t>
            </a:r>
          </a:p>
        </p:txBody>
      </p:sp>
    </p:spTree>
    <p:extLst>
      <p:ext uri="{BB962C8B-B14F-4D97-AF65-F5344CB8AC3E}">
        <p14:creationId xmlns:p14="http://schemas.microsoft.com/office/powerpoint/2010/main" val="4088286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038638976"/>
              </p:ext>
            </p:extLst>
          </p:nvPr>
        </p:nvGraphicFramePr>
        <p:xfrm>
          <a:off x="3640678" y="1240623"/>
          <a:ext cx="8094122" cy="2051093"/>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chemeClr val="tx1"/>
                          </a:solidFill>
                        </a:rPr>
                        <a:t>Increase</a:t>
                      </a:r>
                      <a:r>
                        <a:rPr lang="en-US" sz="1100" b="0" baseline="0" dirty="0">
                          <a:solidFill>
                            <a:schemeClr val="tx1"/>
                          </a:solidFill>
                        </a:rPr>
                        <a:t> level of rigor and relevance with our Special Education population </a:t>
                      </a:r>
                      <a:endParaRPr lang="en-US" sz="1100" b="0" i="1" dirty="0">
                        <a:solidFill>
                          <a:schemeClr val="tx1"/>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rPr>
                        <a:t>Fostering Academic Excellence for All </a:t>
                      </a:r>
                      <a:r>
                        <a:rPr lang="en-US" sz="1100" b="0" baseline="0" dirty="0">
                          <a:solidFill>
                            <a:schemeClr val="tx1"/>
                          </a:solidFill>
                        </a:rPr>
                        <a:t>(example- please remove)</a:t>
                      </a:r>
                      <a:endParaRPr lang="en-US" sz="1100" b="0" i="1" kern="1200" dirty="0">
                        <a:solidFill>
                          <a:schemeClr val="tx1"/>
                        </a:solidFill>
                        <a:latin typeface="+mn-lt"/>
                        <a:ea typeface="+mn-ea"/>
                        <a:cs typeface="+mn-cs"/>
                      </a:endParaRPr>
                    </a:p>
                  </a:txBody>
                  <a:tcPr marL="68580" marR="68580" marT="34290" marB="34290" anchor="b"/>
                </a:tc>
                <a:tc>
                  <a:txBody>
                    <a:bodyPr/>
                    <a:lstStyle/>
                    <a:p>
                      <a:pPr marL="0" algn="l" defTabSz="685800" rtl="0" eaLnBrk="1" latinLnBrk="0" hangingPunct="1"/>
                      <a:r>
                        <a:rPr lang="en-US" sz="1100" b="0" i="1" kern="1200" dirty="0">
                          <a:solidFill>
                            <a:schemeClr val="tx1"/>
                          </a:solidFill>
                          <a:latin typeface="+mn-lt"/>
                          <a:ea typeface="+mn-ea"/>
                          <a:cs typeface="+mn-cs"/>
                        </a:rPr>
                        <a:t>Increase the number of manipulatives needed for Co-teaching (Math) </a:t>
                      </a: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i="1" kern="1200" dirty="0">
                          <a:solidFill>
                            <a:schemeClr val="tx1"/>
                          </a:solidFill>
                          <a:latin typeface="+mn-lt"/>
                          <a:ea typeface="+mn-ea"/>
                          <a:cs typeface="+mn-cs"/>
                        </a:rPr>
                        <a:t>Math Manipulatives- Place Value Kits, cards</a:t>
                      </a:r>
                    </a:p>
                  </a:txBody>
                  <a:tcPr marL="68580" marR="68580" marT="34290" marB="34290" anchor="b"/>
                </a:tc>
                <a:tc>
                  <a:txBody>
                    <a:bodyPr/>
                    <a:lstStyle/>
                    <a:p>
                      <a:pPr marL="0" algn="l" defTabSz="685800" rtl="0" eaLnBrk="1" latinLnBrk="0" hangingPunct="1"/>
                      <a:r>
                        <a:rPr lang="en-US" sz="1100" b="0" kern="1200" dirty="0">
                          <a:solidFill>
                            <a:schemeClr val="tx1"/>
                          </a:solidFill>
                        </a:rPr>
                        <a:t>$3306</a:t>
                      </a:r>
                      <a:endParaRPr lang="en-US" sz="1100" b="0" i="1" kern="1200" dirty="0">
                        <a:solidFill>
                          <a:schemeClr val="tx1"/>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08719"/>
            <a:ext cx="8772524" cy="707886"/>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FY25 Title I Holdback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highlight>
                  <a:srgbClr val="FFFF00"/>
                </a:highlight>
                <a:uLnTx/>
                <a:uFillTx/>
                <a:latin typeface="Century Schoolbook"/>
                <a:ea typeface="+mn-ea"/>
                <a:cs typeface="+mn-cs"/>
              </a:rPr>
              <a:t>$__3,306</a:t>
            </a:r>
            <a:endParaRPr kumimoji="0" lang="en-US" sz="2000" b="0" i="0" u="none" strike="noStrike" kern="1200" cap="none" spc="0" normalizeH="0" baseline="0" noProof="0" dirty="0">
              <a:ln>
                <a:noFill/>
              </a:ln>
              <a:solidFill>
                <a:srgbClr val="FF0000"/>
              </a:solidFill>
              <a:effectLst/>
              <a:highlight>
                <a:srgbClr val="FFFF00"/>
              </a:highlight>
              <a:uLnTx/>
              <a:uFillTx/>
              <a:latin typeface="Sabon Next LT"/>
              <a:ea typeface="+mn-ea"/>
              <a:cs typeface="+mn-cs"/>
            </a:endParaRPr>
          </a:p>
        </p:txBody>
      </p:sp>
    </p:spTree>
    <p:extLst>
      <p:ext uri="{BB962C8B-B14F-4D97-AF65-F5344CB8AC3E}">
        <p14:creationId xmlns:p14="http://schemas.microsoft.com/office/powerpoint/2010/main" val="483686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7CFBF-C091-07BE-5A94-13ED50DF1A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AA831-8EA6-201E-E411-6600BF0F92DD}"/>
              </a:ext>
            </a:extLst>
          </p:cNvPr>
          <p:cNvSpPr>
            <a:spLocks noGrp="1"/>
          </p:cNvSpPr>
          <p:nvPr>
            <p:ph type="title"/>
          </p:nvPr>
        </p:nvSpPr>
        <p:spPr>
          <a:xfrm>
            <a:off x="2251802" y="454152"/>
            <a:ext cx="9414779" cy="1344744"/>
          </a:xfrm>
        </p:spPr>
        <p:txBody>
          <a:bodyPr/>
          <a:lstStyle/>
          <a:p>
            <a:r>
              <a:rPr lang="en-US" dirty="0"/>
              <a:t>Summary of Changes As A result of FY25 Budget Adjustment</a:t>
            </a:r>
          </a:p>
        </p:txBody>
      </p:sp>
      <p:graphicFrame>
        <p:nvGraphicFramePr>
          <p:cNvPr id="5" name="Content Placeholder 4">
            <a:extLst>
              <a:ext uri="{FF2B5EF4-FFF2-40B4-BE49-F238E27FC236}">
                <a16:creationId xmlns:a16="http://schemas.microsoft.com/office/drawing/2014/main" id="{C3E710C8-6069-03E6-C092-2E5B5477735E}"/>
              </a:ext>
            </a:extLst>
          </p:cNvPr>
          <p:cNvGraphicFramePr>
            <a:graphicFrameLocks noGrp="1"/>
          </p:cNvGraphicFramePr>
          <p:nvPr>
            <p:ph sz="half" idx="1"/>
            <p:extLst>
              <p:ext uri="{D42A27DB-BD31-4B8C-83A1-F6EECF244321}">
                <p14:modId xmlns:p14="http://schemas.microsoft.com/office/powerpoint/2010/main" val="1586109441"/>
              </p:ext>
            </p:extLst>
          </p:nvPr>
        </p:nvGraphicFramePr>
        <p:xfrm>
          <a:off x="1152144" y="1714190"/>
          <a:ext cx="10514438" cy="2866953"/>
        </p:xfrm>
        <a:graphic>
          <a:graphicData uri="http://schemas.openxmlformats.org/drawingml/2006/table">
            <a:tbl>
              <a:tblPr firstRow="1" bandRow="1">
                <a:tableStyleId>{5C22544A-7EE6-4342-B048-85BDC9FD1C3A}</a:tableStyleId>
              </a:tblPr>
              <a:tblGrid>
                <a:gridCol w="5257219">
                  <a:extLst>
                    <a:ext uri="{9D8B030D-6E8A-4147-A177-3AD203B41FA5}">
                      <a16:colId xmlns:a16="http://schemas.microsoft.com/office/drawing/2014/main" val="3868647755"/>
                    </a:ext>
                  </a:extLst>
                </a:gridCol>
                <a:gridCol w="5257219">
                  <a:extLst>
                    <a:ext uri="{9D8B030D-6E8A-4147-A177-3AD203B41FA5}">
                      <a16:colId xmlns:a16="http://schemas.microsoft.com/office/drawing/2014/main" val="2112092059"/>
                    </a:ext>
                  </a:extLst>
                </a:gridCol>
              </a:tblGrid>
              <a:tr h="657413">
                <a:tc>
                  <a:txBody>
                    <a:bodyPr/>
                    <a:lstStyle/>
                    <a:p>
                      <a:pPr lvl="0" algn="ctr">
                        <a:buNone/>
                      </a:pPr>
                      <a:r>
                        <a:rPr lang="en-US" sz="3200" dirty="0">
                          <a:solidFill>
                            <a:schemeClr val="tx1"/>
                          </a:solidFill>
                        </a:rPr>
                        <a:t>Personnel Changes</a:t>
                      </a:r>
                    </a:p>
                  </a:txBody>
                  <a:tcPr anchor="ctr">
                    <a:solidFill>
                      <a:schemeClr val="accent2"/>
                    </a:solidFill>
                  </a:tcPr>
                </a:tc>
                <a:tc>
                  <a:txBody>
                    <a:bodyPr/>
                    <a:lstStyle/>
                    <a:p>
                      <a:pPr lvl="0" algn="ctr">
                        <a:buNone/>
                      </a:pPr>
                      <a:r>
                        <a:rPr lang="en-US" sz="3200" dirty="0">
                          <a:solidFill>
                            <a:schemeClr val="tx1"/>
                          </a:solidFill>
                        </a:rPr>
                        <a:t>Non-Personnel Changes</a:t>
                      </a:r>
                    </a:p>
                  </a:txBody>
                  <a:tcPr anchor="ctr">
                    <a:solidFill>
                      <a:schemeClr val="accent2"/>
                    </a:solidFill>
                  </a:tcPr>
                </a:tc>
                <a:extLst>
                  <a:ext uri="{0D108BD9-81ED-4DB2-BD59-A6C34878D82A}">
                    <a16:rowId xmlns:a16="http://schemas.microsoft.com/office/drawing/2014/main" val="1634409478"/>
                  </a:ext>
                </a:extLst>
              </a:tr>
              <a:tr h="441908">
                <a:tc>
                  <a:txBody>
                    <a:bodyPr/>
                    <a:lstStyle/>
                    <a:p>
                      <a:r>
                        <a:rPr lang="en-US" dirty="0"/>
                        <a:t>No Changes </a:t>
                      </a:r>
                    </a:p>
                  </a:txBody>
                  <a:tcPr anchor="ctr"/>
                </a:tc>
                <a:tc>
                  <a:txBody>
                    <a:bodyPr/>
                    <a:lstStyle/>
                    <a:p>
                      <a:endParaRPr lang="en-US" dirty="0"/>
                    </a:p>
                  </a:txBody>
                  <a:tcPr anchor="ctr"/>
                </a:tc>
                <a:extLst>
                  <a:ext uri="{0D108BD9-81ED-4DB2-BD59-A6C34878D82A}">
                    <a16:rowId xmlns:a16="http://schemas.microsoft.com/office/drawing/2014/main" val="1813335333"/>
                  </a:ext>
                </a:extLst>
              </a:tr>
              <a:tr h="441908">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138019235"/>
                  </a:ext>
                </a:extLst>
              </a:tr>
              <a:tr h="441908">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244013826"/>
                  </a:ext>
                </a:extLst>
              </a:tr>
              <a:tr h="441908">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22258494"/>
                  </a:ext>
                </a:extLst>
              </a:tr>
              <a:tr h="441908">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730182601"/>
                  </a:ext>
                </a:extLst>
              </a:tr>
            </a:tbl>
          </a:graphicData>
        </a:graphic>
      </p:graphicFrame>
      <p:sp>
        <p:nvSpPr>
          <p:cNvPr id="4" name="Slide Number Placeholder 3">
            <a:extLst>
              <a:ext uri="{FF2B5EF4-FFF2-40B4-BE49-F238E27FC236}">
                <a16:creationId xmlns:a16="http://schemas.microsoft.com/office/drawing/2014/main" id="{E37E5378-8576-2B7B-0DB0-16BBBCFFC2E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dirty="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8BD40AB5-D526-8D38-563D-5777281D673C}"/>
              </a:ext>
            </a:extLst>
          </p:cNvPr>
          <p:cNvGraphicFramePr>
            <a:graphicFrameLocks noGrp="1"/>
          </p:cNvGraphicFramePr>
          <p:nvPr>
            <p:extLst>
              <p:ext uri="{D42A27DB-BD31-4B8C-83A1-F6EECF244321}">
                <p14:modId xmlns:p14="http://schemas.microsoft.com/office/powerpoint/2010/main" val="1160649513"/>
              </p:ext>
            </p:extLst>
          </p:nvPr>
        </p:nvGraphicFramePr>
        <p:xfrm>
          <a:off x="1152144" y="4911113"/>
          <a:ext cx="10496931" cy="960120"/>
        </p:xfrm>
        <a:graphic>
          <a:graphicData uri="http://schemas.openxmlformats.org/drawingml/2006/table">
            <a:tbl>
              <a:tblPr firstRow="1" bandRow="1">
                <a:tableStyleId>{5C22544A-7EE6-4342-B048-85BDC9FD1C3A}</a:tableStyleId>
              </a:tblPr>
              <a:tblGrid>
                <a:gridCol w="10496931">
                  <a:extLst>
                    <a:ext uri="{9D8B030D-6E8A-4147-A177-3AD203B41FA5}">
                      <a16:colId xmlns:a16="http://schemas.microsoft.com/office/drawing/2014/main" val="32558296"/>
                    </a:ext>
                  </a:extLst>
                </a:gridCol>
              </a:tblGrid>
              <a:tr h="370840">
                <a:tc>
                  <a:txBody>
                    <a:bodyPr/>
                    <a:lstStyle/>
                    <a:p>
                      <a:r>
                        <a:rPr lang="en-US" sz="2400" b="1" dirty="0">
                          <a:solidFill>
                            <a:schemeClr val="tx1"/>
                          </a:solidFill>
                        </a:rPr>
                        <a:t>Summary of Changes </a:t>
                      </a:r>
                      <a:r>
                        <a:rPr lang="en-US" sz="2400" b="0" dirty="0">
                          <a:solidFill>
                            <a:schemeClr val="tx1"/>
                          </a:solidFill>
                        </a:rPr>
                        <a:t> </a:t>
                      </a:r>
                      <a:endParaRPr lang="en-US" sz="2400" b="1"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r>
                        <a:rPr lang="en-US" b="1" i="0" dirty="0">
                          <a:solidFill>
                            <a:srgbClr val="FF0000"/>
                          </a:solidFill>
                        </a:rPr>
                        <a:t>PRINCIPALS: As a result of the FY25 No Personnel Changes have been made for this school year. Next year’s budget will be to adjusted to account for the -$150,000 (School Improvement Fund) </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917898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7603-8319-2B3B-CAFC-20586003AAF8}"/>
              </a:ext>
            </a:extLst>
          </p:cNvPr>
          <p:cNvSpPr>
            <a:spLocks noGrp="1"/>
          </p:cNvSpPr>
          <p:nvPr>
            <p:ph type="title"/>
          </p:nvPr>
        </p:nvSpPr>
        <p:spPr>
          <a:xfrm>
            <a:off x="402336" y="259982"/>
            <a:ext cx="5693664" cy="1092915"/>
          </a:xfrm>
        </p:spPr>
        <p:txBody>
          <a:bodyPr/>
          <a:lstStyle/>
          <a:p>
            <a:r>
              <a:rPr lang="en-US" sz="2800" dirty="0"/>
              <a:t>Information about</a:t>
            </a:r>
            <a:br>
              <a:rPr lang="en-US" sz="2800" dirty="0"/>
            </a:br>
            <a:r>
              <a:rPr lang="en-US" sz="2800" dirty="0"/>
              <a:t>our school</a:t>
            </a:r>
          </a:p>
        </p:txBody>
      </p:sp>
      <p:sp>
        <p:nvSpPr>
          <p:cNvPr id="4" name="TextBox 3">
            <a:extLst>
              <a:ext uri="{FF2B5EF4-FFF2-40B4-BE49-F238E27FC236}">
                <a16:creationId xmlns:a16="http://schemas.microsoft.com/office/drawing/2014/main" id="{207F3E69-1FB6-C5C4-7DFB-6D8BFA2D7C76}"/>
              </a:ext>
            </a:extLst>
          </p:cNvPr>
          <p:cNvSpPr txBox="1"/>
          <p:nvPr/>
        </p:nvSpPr>
        <p:spPr>
          <a:xfrm>
            <a:off x="1063137" y="1171114"/>
            <a:ext cx="10726527" cy="5940088"/>
          </a:xfrm>
          <a:prstGeom prst="rect">
            <a:avLst/>
          </a:prstGeom>
          <a:solidFill>
            <a:schemeClr val="accent3">
              <a:lumMod val="40000"/>
              <a:lumOff val="60000"/>
            </a:schemeClr>
          </a:solidFill>
        </p:spPr>
        <p:txBody>
          <a:bodyPr wrap="square" rtlCol="0">
            <a:spAutoFit/>
          </a:bodyPr>
          <a:lstStyle/>
          <a:p>
            <a:pPr algn="ctr"/>
            <a:r>
              <a:rPr lang="en-US" sz="4000" dirty="0">
                <a:solidFill>
                  <a:schemeClr val="accent6"/>
                </a:solidFill>
                <a:latin typeface="+mj-lt"/>
              </a:rPr>
              <a:t>School Updates: </a:t>
            </a:r>
          </a:p>
          <a:p>
            <a:pPr marL="571500" indent="-571500" algn="ctr">
              <a:buFont typeface="Arial" panose="020B0604020202020204" pitchFamily="34" charset="0"/>
              <a:buChar char="•"/>
            </a:pPr>
            <a:r>
              <a:rPr lang="en-US" sz="2000" dirty="0">
                <a:solidFill>
                  <a:schemeClr val="accent6"/>
                </a:solidFill>
                <a:latin typeface="+mj-lt"/>
              </a:rPr>
              <a:t>Attendance Parties- 88.1(CCRPI) </a:t>
            </a:r>
          </a:p>
          <a:p>
            <a:pPr marL="571500" indent="-571500" algn="ctr">
              <a:buFont typeface="Arial" panose="020B0604020202020204" pitchFamily="34" charset="0"/>
              <a:buChar char="•"/>
            </a:pPr>
            <a:r>
              <a:rPr lang="en-US" sz="2000" dirty="0">
                <a:solidFill>
                  <a:schemeClr val="accent6"/>
                </a:solidFill>
                <a:latin typeface="+mj-lt"/>
              </a:rPr>
              <a:t>96% Completion Rate MAP </a:t>
            </a:r>
          </a:p>
          <a:p>
            <a:pPr marL="571500" indent="-571500" algn="ctr">
              <a:buFont typeface="Arial" panose="020B0604020202020204" pitchFamily="34" charset="0"/>
              <a:buChar char="•"/>
            </a:pPr>
            <a:r>
              <a:rPr lang="en-US" sz="2000" dirty="0">
                <a:solidFill>
                  <a:schemeClr val="accent6"/>
                </a:solidFill>
                <a:latin typeface="+mj-lt"/>
              </a:rPr>
              <a:t>Fully Staffed </a:t>
            </a:r>
          </a:p>
          <a:p>
            <a:pPr marL="571500" indent="-571500" algn="ctr">
              <a:buFont typeface="Arial" panose="020B0604020202020204" pitchFamily="34" charset="0"/>
              <a:buChar char="•"/>
            </a:pPr>
            <a:r>
              <a:rPr lang="en-US" sz="2000" dirty="0">
                <a:solidFill>
                  <a:schemeClr val="accent6"/>
                </a:solidFill>
                <a:latin typeface="+mj-lt"/>
              </a:rPr>
              <a:t>87% Staff Attendance </a:t>
            </a:r>
          </a:p>
          <a:p>
            <a:pPr marL="571500" indent="-571500" algn="ctr">
              <a:buFont typeface="Arial" panose="020B0604020202020204" pitchFamily="34" charset="0"/>
              <a:buChar char="•"/>
            </a:pPr>
            <a:r>
              <a:rPr lang="en-US" sz="2000" dirty="0">
                <a:solidFill>
                  <a:schemeClr val="accent6"/>
                </a:solidFill>
                <a:latin typeface="+mj-lt"/>
              </a:rPr>
              <a:t>15 New Smart Boards </a:t>
            </a:r>
          </a:p>
          <a:p>
            <a:pPr marL="571500" indent="-571500" algn="ctr">
              <a:buFont typeface="Arial" panose="020B0604020202020204" pitchFamily="34" charset="0"/>
              <a:buChar char="•"/>
            </a:pPr>
            <a:r>
              <a:rPr lang="en-US" sz="2000" dirty="0">
                <a:solidFill>
                  <a:schemeClr val="accent6"/>
                </a:solidFill>
                <a:latin typeface="+mj-lt"/>
              </a:rPr>
              <a:t>Food Truck Fridays! </a:t>
            </a:r>
          </a:p>
          <a:p>
            <a:pPr marL="571500" indent="-571500" algn="ctr">
              <a:buFont typeface="Arial" panose="020B0604020202020204" pitchFamily="34" charset="0"/>
              <a:buChar char="•"/>
            </a:pPr>
            <a:r>
              <a:rPr lang="en-US" sz="2000" dirty="0">
                <a:solidFill>
                  <a:schemeClr val="accent6"/>
                </a:solidFill>
                <a:latin typeface="+mj-lt"/>
              </a:rPr>
              <a:t>PBIS Designation (Operational) </a:t>
            </a:r>
          </a:p>
          <a:p>
            <a:pPr marL="571500" indent="-571500" algn="ctr">
              <a:buFont typeface="Arial" panose="020B0604020202020204" pitchFamily="34" charset="0"/>
              <a:buChar char="•"/>
            </a:pPr>
            <a:r>
              <a:rPr lang="en-US" sz="2000" dirty="0">
                <a:solidFill>
                  <a:schemeClr val="accent6"/>
                </a:solidFill>
                <a:latin typeface="+mj-lt"/>
              </a:rPr>
              <a:t>New Partnerships (Marriott, Norfolk Southern, Eager2Give)</a:t>
            </a:r>
          </a:p>
          <a:p>
            <a:pPr marL="571500" indent="-571500" algn="ctr">
              <a:buFont typeface="Arial" panose="020B0604020202020204" pitchFamily="34" charset="0"/>
              <a:buChar char="•"/>
            </a:pPr>
            <a:r>
              <a:rPr lang="en-US" sz="2000" dirty="0">
                <a:solidFill>
                  <a:schemeClr val="accent6"/>
                </a:solidFill>
                <a:latin typeface="+mj-lt"/>
              </a:rPr>
              <a:t>Map Data for Parents </a:t>
            </a:r>
          </a:p>
          <a:p>
            <a:pPr marL="571500" indent="-571500" algn="ctr">
              <a:buFont typeface="Arial" panose="020B0604020202020204" pitchFamily="34" charset="0"/>
              <a:buChar char="•"/>
            </a:pPr>
            <a:r>
              <a:rPr lang="en-US" sz="2000" dirty="0">
                <a:solidFill>
                  <a:schemeClr val="accent6"/>
                </a:solidFill>
                <a:latin typeface="+mj-lt"/>
              </a:rPr>
              <a:t>Annual Title One Meeting (August)</a:t>
            </a:r>
          </a:p>
          <a:p>
            <a:pPr marL="571500" indent="-571500" algn="ctr">
              <a:buFont typeface="Arial" panose="020B0604020202020204" pitchFamily="34" charset="0"/>
              <a:buChar char="•"/>
            </a:pPr>
            <a:r>
              <a:rPr lang="en-US" sz="2000" dirty="0">
                <a:solidFill>
                  <a:schemeClr val="accent6"/>
                </a:solidFill>
                <a:latin typeface="+mj-lt"/>
              </a:rPr>
              <a:t>Cluster Night (August) </a:t>
            </a:r>
          </a:p>
          <a:p>
            <a:pPr marL="571500" indent="-571500" algn="ctr">
              <a:buFont typeface="Arial" panose="020B0604020202020204" pitchFamily="34" charset="0"/>
              <a:buChar char="•"/>
            </a:pPr>
            <a:r>
              <a:rPr lang="en-US" sz="2000" dirty="0">
                <a:solidFill>
                  <a:schemeClr val="accent6"/>
                </a:solidFill>
                <a:latin typeface="+mj-lt"/>
              </a:rPr>
              <a:t>Teacher of the Year District Finalist- Brian Cook</a:t>
            </a:r>
          </a:p>
          <a:p>
            <a:pPr marL="571500" indent="-571500" algn="ctr">
              <a:buFont typeface="Arial" panose="020B0604020202020204" pitchFamily="34" charset="0"/>
              <a:buChar char="•"/>
            </a:pPr>
            <a:r>
              <a:rPr lang="en-US" sz="2000" dirty="0">
                <a:solidFill>
                  <a:schemeClr val="accent6"/>
                </a:solidFill>
                <a:latin typeface="+mj-lt"/>
              </a:rPr>
              <a:t>Weekly CIT </a:t>
            </a:r>
          </a:p>
          <a:p>
            <a:pPr marL="571500" indent="-571500" algn="ctr">
              <a:buFont typeface="Arial" panose="020B0604020202020204" pitchFamily="34" charset="0"/>
              <a:buChar char="•"/>
            </a:pPr>
            <a:r>
              <a:rPr lang="en-US" sz="2000" dirty="0">
                <a:solidFill>
                  <a:schemeClr val="accent6"/>
                </a:solidFill>
                <a:latin typeface="+mj-lt"/>
              </a:rPr>
              <a:t>2 Planning Days for Teachers </a:t>
            </a:r>
          </a:p>
          <a:p>
            <a:pPr marL="571500" indent="-571500" algn="ctr">
              <a:buFont typeface="Arial" panose="020B0604020202020204" pitchFamily="34" charset="0"/>
              <a:buChar char="•"/>
            </a:pPr>
            <a:r>
              <a:rPr lang="en-US" sz="2000" dirty="0">
                <a:solidFill>
                  <a:schemeClr val="accent6"/>
                </a:solidFill>
                <a:latin typeface="+mj-lt"/>
              </a:rPr>
              <a:t>New Playground  </a:t>
            </a:r>
          </a:p>
          <a:p>
            <a:pPr marL="571500" indent="-571500" algn="ctr">
              <a:buFont typeface="Arial" panose="020B0604020202020204" pitchFamily="34" charset="0"/>
              <a:buChar char="•"/>
            </a:pPr>
            <a:r>
              <a:rPr lang="en-US" sz="2000" dirty="0">
                <a:solidFill>
                  <a:schemeClr val="accent6"/>
                </a:solidFill>
                <a:latin typeface="+mj-lt"/>
              </a:rPr>
              <a:t>Curriculum Night- September 24</a:t>
            </a:r>
            <a:r>
              <a:rPr lang="en-US" sz="2000" baseline="30000" dirty="0">
                <a:solidFill>
                  <a:schemeClr val="accent6"/>
                </a:solidFill>
                <a:latin typeface="+mj-lt"/>
              </a:rPr>
              <a:t>th</a:t>
            </a:r>
            <a:r>
              <a:rPr lang="en-US" sz="2000" dirty="0">
                <a:solidFill>
                  <a:schemeClr val="accent6"/>
                </a:solidFill>
                <a:latin typeface="+mj-lt"/>
              </a:rPr>
              <a:t> 4:00 p.m.</a:t>
            </a:r>
          </a:p>
          <a:p>
            <a:pPr marL="571500" indent="-571500" algn="ctr">
              <a:buFont typeface="Arial" panose="020B0604020202020204" pitchFamily="34" charset="0"/>
              <a:buChar char="•"/>
            </a:pPr>
            <a:endParaRPr lang="en-US" sz="2000" dirty="0">
              <a:solidFill>
                <a:schemeClr val="accent6"/>
              </a:solidFill>
              <a:latin typeface="+mj-lt"/>
            </a:endParaRPr>
          </a:p>
        </p:txBody>
      </p:sp>
    </p:spTree>
    <p:extLst>
      <p:ext uri="{BB962C8B-B14F-4D97-AF65-F5344CB8AC3E}">
        <p14:creationId xmlns:p14="http://schemas.microsoft.com/office/powerpoint/2010/main" val="1858700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679C65-F903-6297-8864-BC276CA0A426}"/>
              </a:ext>
            </a:extLst>
          </p:cNvPr>
          <p:cNvSpPr txBox="1">
            <a:spLocks/>
          </p:cNvSpPr>
          <p:nvPr/>
        </p:nvSpPr>
        <p:spPr>
          <a:xfrm>
            <a:off x="0" y="3044952"/>
            <a:ext cx="7521388" cy="768096"/>
          </a:xfrm>
          <a:prstGeom prst="rect">
            <a:avLst/>
          </a:prstGeom>
        </p:spPr>
        <p:txBody>
          <a:bodyPr vert="horz" lIns="91440" tIns="0" rIns="91440" bIns="45720" rtlCol="0" anchor="ctr">
            <a:noAutofit/>
          </a:bodyPr>
          <a:lstStyle>
            <a:lvl1pPr algn="l"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a:lstStyle>
          <a:p>
            <a:pPr algn="ctr"/>
            <a:r>
              <a:rPr lang="en-US" sz="5400" dirty="0">
                <a:solidFill>
                  <a:schemeClr val="accent4"/>
                </a:solidFill>
              </a:rPr>
              <a:t>Questions?</a:t>
            </a:r>
          </a:p>
        </p:txBody>
      </p:sp>
    </p:spTree>
    <p:extLst>
      <p:ext uri="{BB962C8B-B14F-4D97-AF65-F5344CB8AC3E}">
        <p14:creationId xmlns:p14="http://schemas.microsoft.com/office/powerpoint/2010/main" val="4995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32000" y="1873123"/>
            <a:ext cx="1620520" cy="391795"/>
          </a:xfrm>
          <a:prstGeom prst="rect">
            <a:avLst/>
          </a:prstGeom>
        </p:spPr>
        <p:txBody>
          <a:bodyPr vert="horz" wrap="square" lIns="0" tIns="12700" rIns="0" bIns="0" rtlCol="0">
            <a:spAutoFit/>
          </a:bodyPr>
          <a:lstStyle/>
          <a:p>
            <a:pPr marL="495934" marR="5080" indent="-483870">
              <a:spcBef>
                <a:spcPts val="100"/>
              </a:spcBef>
            </a:pPr>
            <a:r>
              <a:rPr sz="1200" b="1" i="1" spc="-5" dirty="0">
                <a:solidFill>
                  <a:srgbClr val="151515"/>
                </a:solidFill>
                <a:latin typeface="Calibri"/>
                <a:cs typeface="Calibri"/>
              </a:rPr>
              <a:t>APS </a:t>
            </a:r>
            <a:r>
              <a:rPr sz="1200" b="1" i="1" dirty="0">
                <a:solidFill>
                  <a:srgbClr val="151515"/>
                </a:solidFill>
                <a:latin typeface="Calibri"/>
                <a:cs typeface="Calibri"/>
              </a:rPr>
              <a:t>Strategic </a:t>
            </a:r>
            <a:r>
              <a:rPr sz="1200" b="1" i="1" spc="-5" dirty="0">
                <a:solidFill>
                  <a:srgbClr val="151515"/>
                </a:solidFill>
                <a:latin typeface="Calibri"/>
                <a:cs typeface="Calibri"/>
              </a:rPr>
              <a:t>Priorities </a:t>
            </a:r>
            <a:r>
              <a:rPr sz="1200" b="1" i="1" dirty="0">
                <a:solidFill>
                  <a:srgbClr val="151515"/>
                </a:solidFill>
                <a:latin typeface="Calibri"/>
                <a:cs typeface="Calibri"/>
              </a:rPr>
              <a:t>&amp; </a:t>
            </a:r>
            <a:r>
              <a:rPr sz="1200" b="1" i="1" spc="-260" dirty="0">
                <a:solidFill>
                  <a:srgbClr val="151515"/>
                </a:solidFill>
                <a:latin typeface="Calibri"/>
                <a:cs typeface="Calibri"/>
              </a:rPr>
              <a:t> </a:t>
            </a:r>
            <a:r>
              <a:rPr sz="1200" b="1" i="1" spc="-5" dirty="0">
                <a:solidFill>
                  <a:srgbClr val="151515"/>
                </a:solidFill>
                <a:latin typeface="Calibri"/>
                <a:cs typeface="Calibri"/>
              </a:rPr>
              <a:t>Initiatives</a:t>
            </a:r>
            <a:endParaRPr sz="1200" dirty="0">
              <a:latin typeface="Calibri"/>
              <a:cs typeface="Calibri"/>
            </a:endParaRPr>
          </a:p>
        </p:txBody>
      </p:sp>
      <p:sp>
        <p:nvSpPr>
          <p:cNvPr id="3" name="object 3"/>
          <p:cNvSpPr txBox="1"/>
          <p:nvPr/>
        </p:nvSpPr>
        <p:spPr>
          <a:xfrm>
            <a:off x="6192262" y="2238052"/>
            <a:ext cx="5694938" cy="1578637"/>
          </a:xfrm>
          <a:prstGeom prst="rect">
            <a:avLst/>
          </a:prstGeom>
          <a:solidFill>
            <a:srgbClr val="F1F1F1"/>
          </a:solidFill>
        </p:spPr>
        <p:txBody>
          <a:bodyPr vert="horz" wrap="square" lIns="0" tIns="39370" rIns="0" bIns="0" rtlCol="0">
            <a:spAutoFit/>
          </a:bodyPr>
          <a:lstStyle/>
          <a:p>
            <a:pPr marL="92710">
              <a:spcBef>
                <a:spcPts val="310"/>
              </a:spcBef>
            </a:pPr>
            <a:r>
              <a:rPr sz="1000" b="1" spc="-5" dirty="0">
                <a:latin typeface="Calibri"/>
                <a:cs typeface="Calibri"/>
              </a:rPr>
              <a:t>1</a:t>
            </a:r>
            <a:r>
              <a:rPr sz="1000" b="1" spc="-10" dirty="0">
                <a:latin typeface="Calibri"/>
                <a:cs typeface="Calibri"/>
              </a:rPr>
              <a:t>A</a:t>
            </a:r>
            <a:r>
              <a:rPr sz="1000" b="1" spc="-5" dirty="0">
                <a:latin typeface="Calibri"/>
                <a:cs typeface="Calibri"/>
              </a:rPr>
              <a:t>.</a:t>
            </a:r>
            <a:r>
              <a:rPr sz="1000" b="1" dirty="0">
                <a:latin typeface="Calibri"/>
                <a:cs typeface="Calibri"/>
              </a:rPr>
              <a:t> </a:t>
            </a:r>
            <a:r>
              <a:rPr lang="en-US" sz="1000" b="1" dirty="0">
                <a:latin typeface="Calibri"/>
                <a:cs typeface="Calibri"/>
              </a:rPr>
              <a:t> Align the school schedule to create collaborative planning session for each teacher</a:t>
            </a:r>
            <a:endParaRPr sz="1000" dirty="0">
              <a:latin typeface="Calibri"/>
              <a:cs typeface="Calibri"/>
            </a:endParaRPr>
          </a:p>
          <a:p>
            <a:pPr marL="92710">
              <a:spcBef>
                <a:spcPts val="605"/>
              </a:spcBef>
            </a:pPr>
            <a:r>
              <a:rPr sz="1000" b="1" spc="-5" dirty="0">
                <a:latin typeface="Calibri"/>
                <a:cs typeface="Calibri"/>
              </a:rPr>
              <a:t>1B. </a:t>
            </a:r>
            <a:r>
              <a:rPr lang="en-US" sz="1000" b="1" spc="-5" dirty="0">
                <a:latin typeface="Calibri"/>
                <a:cs typeface="Calibri"/>
              </a:rPr>
              <a:t>Aligned the instructional framework to maximize instructional  time in the classroom.</a:t>
            </a:r>
          </a:p>
          <a:p>
            <a:pPr marL="92710">
              <a:spcBef>
                <a:spcPts val="605"/>
              </a:spcBef>
            </a:pPr>
            <a:r>
              <a:rPr lang="en-US" sz="1000" b="1" spc="-5" dirty="0">
                <a:latin typeface="Calibri"/>
                <a:cs typeface="Calibri"/>
              </a:rPr>
              <a:t>1c.Integrate reading strategies and fluency facts into all exploratory courses</a:t>
            </a:r>
          </a:p>
          <a:p>
            <a:pPr marL="92710">
              <a:spcBef>
                <a:spcPts val="605"/>
              </a:spcBef>
            </a:pPr>
            <a:r>
              <a:rPr lang="en-US" sz="1000" b="1" spc="-5" dirty="0">
                <a:latin typeface="Calibri"/>
                <a:cs typeface="Calibri"/>
              </a:rPr>
              <a:t>2a. Ensure all classroom are print –rich with Literacy Centers that focus on various reading skills</a:t>
            </a:r>
          </a:p>
          <a:p>
            <a:pPr marL="92710">
              <a:spcBef>
                <a:spcPts val="605"/>
              </a:spcBef>
            </a:pPr>
            <a:r>
              <a:rPr lang="en-US" sz="1000" b="1" spc="-5" dirty="0">
                <a:latin typeface="Calibri"/>
                <a:cs typeface="Calibri"/>
              </a:rPr>
              <a:t>2b.. Ensure all classroom are using visual supports and engaging texts to increase literacy </a:t>
            </a:r>
          </a:p>
          <a:p>
            <a:pPr marL="92710">
              <a:spcBef>
                <a:spcPts val="605"/>
              </a:spcBef>
            </a:pPr>
            <a:r>
              <a:rPr lang="en-US" sz="1000" b="1" spc="-5" dirty="0">
                <a:latin typeface="Calibri"/>
                <a:cs typeface="Calibri"/>
              </a:rPr>
              <a:t>3a 1Emphasize problem-solving strategies and encourage students to explain their reasoning </a:t>
            </a:r>
          </a:p>
          <a:p>
            <a:pPr marL="92710">
              <a:spcBef>
                <a:spcPts val="605"/>
              </a:spcBef>
            </a:pPr>
            <a:r>
              <a:rPr lang="en-US" sz="1000" b="1" spc="-5" dirty="0">
                <a:latin typeface="Calibri"/>
                <a:cs typeface="Calibri"/>
              </a:rPr>
              <a:t>3b.  Ensure Math Centers allows students to practice a variety of difference skills at their own pace. </a:t>
            </a:r>
          </a:p>
        </p:txBody>
      </p:sp>
      <p:sp>
        <p:nvSpPr>
          <p:cNvPr id="4" name="object 4"/>
          <p:cNvSpPr/>
          <p:nvPr/>
        </p:nvSpPr>
        <p:spPr>
          <a:xfrm>
            <a:off x="6182868" y="5507335"/>
            <a:ext cx="4003675" cy="477520"/>
          </a:xfrm>
          <a:custGeom>
            <a:avLst/>
            <a:gdLst/>
            <a:ahLst/>
            <a:cxnLst/>
            <a:rect l="l" t="t" r="r" b="b"/>
            <a:pathLst>
              <a:path w="4003675" h="477520">
                <a:moveTo>
                  <a:pt x="4003547" y="0"/>
                </a:moveTo>
                <a:lnTo>
                  <a:pt x="0" y="0"/>
                </a:lnTo>
                <a:lnTo>
                  <a:pt x="0" y="477011"/>
                </a:lnTo>
                <a:lnTo>
                  <a:pt x="4003547" y="477011"/>
                </a:lnTo>
                <a:lnTo>
                  <a:pt x="4003547" y="0"/>
                </a:lnTo>
                <a:close/>
              </a:path>
            </a:pathLst>
          </a:custGeom>
          <a:solidFill>
            <a:srgbClr val="DDEAF6"/>
          </a:solidFill>
        </p:spPr>
        <p:txBody>
          <a:bodyPr wrap="square" lIns="0" tIns="0" rIns="0" bIns="0" rtlCol="0"/>
          <a:lstStyle/>
          <a:p>
            <a:endParaRPr dirty="0"/>
          </a:p>
        </p:txBody>
      </p:sp>
      <p:sp>
        <p:nvSpPr>
          <p:cNvPr id="7" name="object 7"/>
          <p:cNvSpPr txBox="1"/>
          <p:nvPr/>
        </p:nvSpPr>
        <p:spPr>
          <a:xfrm>
            <a:off x="6182868" y="5716524"/>
            <a:ext cx="4003675" cy="194925"/>
          </a:xfrm>
          <a:prstGeom prst="rect">
            <a:avLst/>
          </a:prstGeom>
          <a:solidFill>
            <a:srgbClr val="FFF1CC"/>
          </a:solidFill>
        </p:spPr>
        <p:txBody>
          <a:bodyPr vert="horz" wrap="square" lIns="0" tIns="40640" rIns="0" bIns="0" rtlCol="0">
            <a:spAutoFit/>
          </a:bodyPr>
          <a:lstStyle/>
          <a:p>
            <a:pPr marL="92710">
              <a:spcBef>
                <a:spcPts val="320"/>
              </a:spcBef>
            </a:pPr>
            <a:r>
              <a:rPr sz="1000" b="1" spc="-5" dirty="0">
                <a:latin typeface="Calibri"/>
                <a:cs typeface="Calibri"/>
              </a:rPr>
              <a:t>TBD:</a:t>
            </a:r>
            <a:r>
              <a:rPr sz="1000" b="1" spc="-35" dirty="0">
                <a:latin typeface="Calibri"/>
                <a:cs typeface="Calibri"/>
              </a:rPr>
              <a:t> </a:t>
            </a:r>
            <a:r>
              <a:rPr sz="1000" spc="-5" dirty="0" err="1">
                <a:latin typeface="Calibri"/>
                <a:cs typeface="Calibri"/>
              </a:rPr>
              <a:t>tbd</a:t>
            </a:r>
            <a:endParaRPr sz="1000" dirty="0">
              <a:latin typeface="Calibri"/>
              <a:cs typeface="Calibri"/>
            </a:endParaRPr>
          </a:p>
        </p:txBody>
      </p:sp>
      <p:sp>
        <p:nvSpPr>
          <p:cNvPr id="8" name="object 8"/>
          <p:cNvSpPr txBox="1"/>
          <p:nvPr/>
        </p:nvSpPr>
        <p:spPr>
          <a:xfrm>
            <a:off x="4317363" y="77760"/>
            <a:ext cx="3557274" cy="228268"/>
          </a:xfrm>
          <a:prstGeom prst="rect">
            <a:avLst/>
          </a:prstGeom>
        </p:spPr>
        <p:txBody>
          <a:bodyPr vert="horz" wrap="square" lIns="0" tIns="12700" rIns="0" bIns="0" rtlCol="0">
            <a:spAutoFit/>
          </a:bodyPr>
          <a:lstStyle/>
          <a:p>
            <a:pPr marL="12700">
              <a:spcBef>
                <a:spcPts val="100"/>
              </a:spcBef>
            </a:pPr>
            <a:r>
              <a:rPr sz="1400" b="1" dirty="0">
                <a:solidFill>
                  <a:srgbClr val="151515"/>
                </a:solidFill>
                <a:latin typeface="Calibri"/>
                <a:cs typeface="Calibri"/>
              </a:rPr>
              <a:t>School</a:t>
            </a:r>
            <a:r>
              <a:rPr sz="1400" b="1" spc="-75" dirty="0">
                <a:solidFill>
                  <a:srgbClr val="151515"/>
                </a:solidFill>
                <a:latin typeface="Calibri"/>
                <a:cs typeface="Calibri"/>
              </a:rPr>
              <a:t> </a:t>
            </a:r>
            <a:r>
              <a:rPr sz="1400" b="1" dirty="0">
                <a:solidFill>
                  <a:srgbClr val="151515"/>
                </a:solidFill>
                <a:latin typeface="Calibri"/>
                <a:cs typeface="Calibri"/>
              </a:rPr>
              <a:t>Name</a:t>
            </a:r>
            <a:r>
              <a:rPr lang="en-US" sz="1400" b="1" dirty="0">
                <a:solidFill>
                  <a:srgbClr val="151515"/>
                </a:solidFill>
                <a:latin typeface="Calibri"/>
                <a:cs typeface="Calibri"/>
              </a:rPr>
              <a:t>: Dunbar Elementary School </a:t>
            </a:r>
            <a:endParaRPr sz="1400" dirty="0">
              <a:latin typeface="Calibri"/>
              <a:cs typeface="Calibri"/>
            </a:endParaRPr>
          </a:p>
        </p:txBody>
      </p:sp>
      <p:sp>
        <p:nvSpPr>
          <p:cNvPr id="9" name="object 9"/>
          <p:cNvSpPr txBox="1"/>
          <p:nvPr/>
        </p:nvSpPr>
        <p:spPr>
          <a:xfrm>
            <a:off x="4317363" y="790272"/>
            <a:ext cx="875665" cy="197490"/>
          </a:xfrm>
          <a:prstGeom prst="rect">
            <a:avLst/>
          </a:prstGeom>
        </p:spPr>
        <p:txBody>
          <a:bodyPr vert="horz" wrap="square" lIns="0" tIns="12700" rIns="0" bIns="0" rtlCol="0">
            <a:spAutoFit/>
          </a:bodyPr>
          <a:lstStyle/>
          <a:p>
            <a:pPr marL="12700">
              <a:spcBef>
                <a:spcPts val="100"/>
              </a:spcBef>
            </a:pPr>
            <a:r>
              <a:rPr sz="1200" b="1" i="1" spc="-5" dirty="0">
                <a:solidFill>
                  <a:srgbClr val="151515"/>
                </a:solidFill>
                <a:latin typeface="Calibri"/>
                <a:cs typeface="Calibri"/>
              </a:rPr>
              <a:t>SMART</a:t>
            </a:r>
            <a:r>
              <a:rPr sz="1200" b="1" i="1" spc="-40" dirty="0">
                <a:solidFill>
                  <a:srgbClr val="151515"/>
                </a:solidFill>
                <a:latin typeface="Calibri"/>
                <a:cs typeface="Calibri"/>
              </a:rPr>
              <a:t> </a:t>
            </a:r>
            <a:r>
              <a:rPr sz="1200" b="1" i="1" spc="-5" dirty="0">
                <a:solidFill>
                  <a:srgbClr val="151515"/>
                </a:solidFill>
                <a:latin typeface="Calibri"/>
                <a:cs typeface="Calibri"/>
              </a:rPr>
              <a:t>Goals</a:t>
            </a:r>
            <a:endParaRPr sz="1200" dirty="0">
              <a:latin typeface="Calibri"/>
              <a:cs typeface="Calibri"/>
            </a:endParaRPr>
          </a:p>
        </p:txBody>
      </p:sp>
      <p:sp>
        <p:nvSpPr>
          <p:cNvPr id="10" name="object 10"/>
          <p:cNvSpPr txBox="1"/>
          <p:nvPr/>
        </p:nvSpPr>
        <p:spPr>
          <a:xfrm>
            <a:off x="6175376" y="2002028"/>
            <a:ext cx="1116965" cy="197490"/>
          </a:xfrm>
          <a:prstGeom prst="rect">
            <a:avLst/>
          </a:prstGeom>
        </p:spPr>
        <p:txBody>
          <a:bodyPr vert="horz" wrap="square" lIns="0" tIns="12700" rIns="0" bIns="0" rtlCol="0">
            <a:spAutoFit/>
          </a:bodyPr>
          <a:lstStyle/>
          <a:p>
            <a:pPr marL="12700">
              <a:spcBef>
                <a:spcPts val="100"/>
              </a:spcBef>
            </a:pPr>
            <a:r>
              <a:rPr sz="1200" b="1" i="1" spc="-5">
                <a:solidFill>
                  <a:srgbClr val="151515"/>
                </a:solidFill>
                <a:latin typeface="Calibri"/>
                <a:cs typeface="Calibri"/>
              </a:rPr>
              <a:t>School Strategies</a:t>
            </a:r>
            <a:endParaRPr sz="1200">
              <a:latin typeface="Calibri"/>
              <a:cs typeface="Calibri"/>
            </a:endParaRPr>
          </a:p>
        </p:txBody>
      </p:sp>
      <p:sp>
        <p:nvSpPr>
          <p:cNvPr id="11" name="object 11"/>
          <p:cNvSpPr txBox="1"/>
          <p:nvPr/>
        </p:nvSpPr>
        <p:spPr>
          <a:xfrm>
            <a:off x="869363" y="1098975"/>
            <a:ext cx="3145794" cy="738664"/>
          </a:xfrm>
          <a:prstGeom prst="rect">
            <a:avLst/>
          </a:prstGeom>
          <a:ln w="12700">
            <a:solidFill>
              <a:srgbClr val="A4A4A4"/>
            </a:solidFill>
          </a:ln>
        </p:spPr>
        <p:txBody>
          <a:bodyPr vert="horz" wrap="square" lIns="0" tIns="0" rIns="0" bIns="0" rtlCol="0">
            <a:spAutoFit/>
          </a:bodyPr>
          <a:lstStyle/>
          <a:p>
            <a:pPr algn="ctr">
              <a:spcBef>
                <a:spcPts val="900"/>
              </a:spcBef>
            </a:pPr>
            <a:r>
              <a:rPr lang="en-US" sz="1200" b="0" i="0" dirty="0">
                <a:effectLst/>
                <a:latin typeface="Calibri" panose="020F0502020204030204" pitchFamily="34" charset="0"/>
              </a:rPr>
              <a:t>By May 2025, we will increase the % of students in grades 3-5 scoring proficient or above in reading by 5% from 22% to 27% and decrease students scoring beginning by 5% from 53% to 48% on MAP.</a:t>
            </a:r>
            <a:endParaRPr sz="1200" dirty="0">
              <a:latin typeface="Calibri"/>
              <a:cs typeface="Calibri"/>
            </a:endParaRPr>
          </a:p>
        </p:txBody>
      </p:sp>
      <p:sp>
        <p:nvSpPr>
          <p:cNvPr id="14" name="object 14"/>
          <p:cNvSpPr txBox="1"/>
          <p:nvPr/>
        </p:nvSpPr>
        <p:spPr>
          <a:xfrm>
            <a:off x="10341992" y="6637732"/>
            <a:ext cx="187325" cy="166071"/>
          </a:xfrm>
          <a:prstGeom prst="rect">
            <a:avLst/>
          </a:prstGeom>
        </p:spPr>
        <p:txBody>
          <a:bodyPr vert="horz" wrap="square" lIns="0" tIns="12065" rIns="0" bIns="0" rtlCol="0">
            <a:spAutoFit/>
          </a:bodyPr>
          <a:lstStyle/>
          <a:p>
            <a:pPr marL="12700">
              <a:spcBef>
                <a:spcPts val="95"/>
              </a:spcBef>
            </a:pPr>
            <a:r>
              <a:rPr sz="1000" spc="-5">
                <a:latin typeface="Verdana"/>
                <a:cs typeface="Verdana"/>
              </a:rPr>
              <a:t>14</a:t>
            </a:r>
            <a:endParaRPr sz="1000">
              <a:latin typeface="Verdana"/>
              <a:cs typeface="Verdana"/>
            </a:endParaRPr>
          </a:p>
        </p:txBody>
      </p:sp>
      <p:sp>
        <p:nvSpPr>
          <p:cNvPr id="16" name="object 16"/>
          <p:cNvSpPr txBox="1"/>
          <p:nvPr/>
        </p:nvSpPr>
        <p:spPr>
          <a:xfrm>
            <a:off x="3668648" y="1965705"/>
            <a:ext cx="1649730" cy="197490"/>
          </a:xfrm>
          <a:prstGeom prst="rect">
            <a:avLst/>
          </a:prstGeom>
        </p:spPr>
        <p:txBody>
          <a:bodyPr vert="horz" wrap="square" lIns="0" tIns="12700" rIns="0" bIns="0" rtlCol="0">
            <a:spAutoFit/>
          </a:bodyPr>
          <a:lstStyle/>
          <a:p>
            <a:pPr marL="12700">
              <a:spcBef>
                <a:spcPts val="100"/>
              </a:spcBef>
            </a:pPr>
            <a:r>
              <a:rPr sz="1200" b="1" i="1" spc="-5">
                <a:solidFill>
                  <a:srgbClr val="151515"/>
                </a:solidFill>
                <a:latin typeface="Calibri"/>
                <a:cs typeface="Calibri"/>
              </a:rPr>
              <a:t>School </a:t>
            </a:r>
            <a:r>
              <a:rPr sz="1200" b="1" i="1">
                <a:solidFill>
                  <a:srgbClr val="151515"/>
                </a:solidFill>
                <a:latin typeface="Calibri"/>
                <a:cs typeface="Calibri"/>
              </a:rPr>
              <a:t>Strategic</a:t>
            </a:r>
            <a:r>
              <a:rPr sz="1200" b="1" i="1" spc="-25">
                <a:solidFill>
                  <a:srgbClr val="151515"/>
                </a:solidFill>
                <a:latin typeface="Calibri"/>
                <a:cs typeface="Calibri"/>
              </a:rPr>
              <a:t> </a:t>
            </a:r>
            <a:r>
              <a:rPr sz="1200" b="1" i="1" spc="-5">
                <a:solidFill>
                  <a:srgbClr val="151515"/>
                </a:solidFill>
                <a:latin typeface="Calibri"/>
                <a:cs typeface="Calibri"/>
              </a:rPr>
              <a:t>Priorities</a:t>
            </a:r>
            <a:endParaRPr sz="1200">
              <a:latin typeface="Calibri"/>
              <a:cs typeface="Calibri"/>
            </a:endParaRPr>
          </a:p>
        </p:txBody>
      </p:sp>
      <p:sp>
        <p:nvSpPr>
          <p:cNvPr id="19" name="object 19"/>
          <p:cNvSpPr txBox="1"/>
          <p:nvPr/>
        </p:nvSpPr>
        <p:spPr>
          <a:xfrm>
            <a:off x="729718" y="51608"/>
            <a:ext cx="2840506" cy="936154"/>
          </a:xfrm>
          <a:prstGeom prst="rect">
            <a:avLst/>
          </a:prstGeom>
        </p:spPr>
        <p:txBody>
          <a:bodyPr vert="horz" wrap="square" lIns="0" tIns="12700" rIns="0" bIns="0" rtlCol="0">
            <a:spAutoFit/>
          </a:bodyPr>
          <a:lstStyle/>
          <a:p>
            <a:pPr marL="12700">
              <a:spcBef>
                <a:spcPts val="100"/>
              </a:spcBef>
            </a:pPr>
            <a:r>
              <a:rPr sz="1200" b="1" i="1" spc="-5" dirty="0">
                <a:solidFill>
                  <a:srgbClr val="151515"/>
                </a:solidFill>
                <a:highlight>
                  <a:srgbClr val="FFFF00"/>
                </a:highlight>
                <a:latin typeface="Calibri"/>
                <a:cs typeface="Calibri"/>
              </a:rPr>
              <a:t>M</a:t>
            </a:r>
            <a:r>
              <a:rPr sz="1200" b="1" i="1" dirty="0">
                <a:solidFill>
                  <a:srgbClr val="151515"/>
                </a:solidFill>
                <a:highlight>
                  <a:srgbClr val="FFFF00"/>
                </a:highlight>
                <a:latin typeface="Calibri"/>
                <a:cs typeface="Calibri"/>
              </a:rPr>
              <a:t>i</a:t>
            </a:r>
            <a:r>
              <a:rPr sz="1200" b="1" i="1" spc="-5" dirty="0">
                <a:solidFill>
                  <a:srgbClr val="151515"/>
                </a:solidFill>
                <a:highlight>
                  <a:srgbClr val="FFFF00"/>
                </a:highlight>
                <a:latin typeface="Calibri"/>
                <a:cs typeface="Calibri"/>
              </a:rPr>
              <a:t>ss</a:t>
            </a:r>
            <a:r>
              <a:rPr sz="1200" b="1" i="1" dirty="0">
                <a:solidFill>
                  <a:srgbClr val="151515"/>
                </a:solidFill>
                <a:highlight>
                  <a:srgbClr val="FFFF00"/>
                </a:highlight>
                <a:latin typeface="Calibri"/>
                <a:cs typeface="Calibri"/>
              </a:rPr>
              <a:t>i</a:t>
            </a:r>
            <a:r>
              <a:rPr sz="1200" b="1" i="1" spc="-5" dirty="0">
                <a:solidFill>
                  <a:srgbClr val="151515"/>
                </a:solidFill>
                <a:highlight>
                  <a:srgbClr val="FFFF00"/>
                </a:highlight>
                <a:latin typeface="Calibri"/>
                <a:cs typeface="Calibri"/>
              </a:rPr>
              <a:t>on</a:t>
            </a:r>
            <a:r>
              <a:rPr lang="en-US" sz="1200" b="1" i="1" spc="-5" dirty="0">
                <a:solidFill>
                  <a:srgbClr val="151515"/>
                </a:solidFill>
                <a:latin typeface="Calibri"/>
                <a:cs typeface="Calibri"/>
              </a:rPr>
              <a:t> </a:t>
            </a:r>
            <a:r>
              <a:rPr lang="en-US" sz="1200" b="0" i="0" dirty="0">
                <a:solidFill>
                  <a:srgbClr val="000000"/>
                </a:solidFill>
                <a:effectLst/>
              </a:rPr>
              <a:t>Paul L. Dunbar is a school where excellence is expected, and all students are developed academically, socially, and emotionally in order to become globally competitive. </a:t>
            </a:r>
            <a:endParaRPr sz="1200" dirty="0">
              <a:latin typeface="Calibri"/>
              <a:cs typeface="Calibri"/>
            </a:endParaRPr>
          </a:p>
        </p:txBody>
      </p:sp>
      <p:sp>
        <p:nvSpPr>
          <p:cNvPr id="20" name="object 20"/>
          <p:cNvSpPr txBox="1"/>
          <p:nvPr/>
        </p:nvSpPr>
        <p:spPr>
          <a:xfrm>
            <a:off x="7874637" y="63061"/>
            <a:ext cx="3557274" cy="566822"/>
          </a:xfrm>
          <a:prstGeom prst="rect">
            <a:avLst/>
          </a:prstGeom>
        </p:spPr>
        <p:txBody>
          <a:bodyPr vert="horz" wrap="square" lIns="0" tIns="12700" rIns="0" bIns="0" rtlCol="0">
            <a:spAutoFit/>
          </a:bodyPr>
          <a:lstStyle/>
          <a:p>
            <a:pPr marL="12700">
              <a:spcBef>
                <a:spcPts val="100"/>
              </a:spcBef>
            </a:pPr>
            <a:r>
              <a:rPr lang="en-US" sz="1200" b="0" i="0" dirty="0">
                <a:solidFill>
                  <a:srgbClr val="231F20"/>
                </a:solidFill>
                <a:effectLst/>
                <a:highlight>
                  <a:srgbClr val="FFFF00"/>
                </a:highlight>
              </a:rPr>
              <a:t>Vision</a:t>
            </a:r>
            <a:r>
              <a:rPr lang="en-US" sz="1200" b="0" i="0" dirty="0">
                <a:solidFill>
                  <a:srgbClr val="231F20"/>
                </a:solidFill>
                <a:effectLst/>
              </a:rPr>
              <a:t>: Paul L. Dunbar Elementary is a school that nurtures and develops life-long learners who are problem solvers and internationally minded citizens. </a:t>
            </a:r>
            <a:endParaRPr sz="1200" dirty="0">
              <a:latin typeface="Calibri"/>
              <a:cs typeface="Calibri"/>
            </a:endParaRPr>
          </a:p>
        </p:txBody>
      </p:sp>
      <p:grpSp>
        <p:nvGrpSpPr>
          <p:cNvPr id="21" name="object 21"/>
          <p:cNvGrpSpPr/>
          <p:nvPr/>
        </p:nvGrpSpPr>
        <p:grpSpPr>
          <a:xfrm>
            <a:off x="1552702" y="2377186"/>
            <a:ext cx="1889125" cy="989965"/>
            <a:chOff x="28701" y="2377185"/>
            <a:chExt cx="1889125" cy="989965"/>
          </a:xfrm>
        </p:grpSpPr>
        <p:sp>
          <p:nvSpPr>
            <p:cNvPr id="22" name="object 22"/>
            <p:cNvSpPr/>
            <p:nvPr/>
          </p:nvSpPr>
          <p:spPr>
            <a:xfrm>
              <a:off x="54101" y="2402585"/>
              <a:ext cx="1838325" cy="939165"/>
            </a:xfrm>
            <a:custGeom>
              <a:avLst/>
              <a:gdLst/>
              <a:ahLst/>
              <a:cxnLst/>
              <a:rect l="l" t="t" r="r" b="b"/>
              <a:pathLst>
                <a:path w="1838325" h="939164">
                  <a:moveTo>
                    <a:pt x="1837944" y="0"/>
                  </a:moveTo>
                  <a:lnTo>
                    <a:pt x="0" y="0"/>
                  </a:lnTo>
                  <a:lnTo>
                    <a:pt x="0" y="938784"/>
                  </a:lnTo>
                  <a:lnTo>
                    <a:pt x="1837944" y="938784"/>
                  </a:lnTo>
                  <a:lnTo>
                    <a:pt x="1837944" y="0"/>
                  </a:lnTo>
                  <a:close/>
                </a:path>
              </a:pathLst>
            </a:custGeom>
            <a:solidFill>
              <a:srgbClr val="6A6A6A"/>
            </a:solidFill>
          </p:spPr>
          <p:txBody>
            <a:bodyPr wrap="square" lIns="0" tIns="0" rIns="0" bIns="0" rtlCol="0"/>
            <a:lstStyle/>
            <a:p>
              <a:endParaRPr/>
            </a:p>
          </p:txBody>
        </p:sp>
        <p:sp>
          <p:nvSpPr>
            <p:cNvPr id="23" name="object 23"/>
            <p:cNvSpPr/>
            <p:nvPr/>
          </p:nvSpPr>
          <p:spPr>
            <a:xfrm>
              <a:off x="54101" y="2402585"/>
              <a:ext cx="1838325" cy="939165"/>
            </a:xfrm>
            <a:custGeom>
              <a:avLst/>
              <a:gdLst/>
              <a:ahLst/>
              <a:cxnLst/>
              <a:rect l="l" t="t" r="r" b="b"/>
              <a:pathLst>
                <a:path w="1838325" h="939164">
                  <a:moveTo>
                    <a:pt x="0" y="938784"/>
                  </a:moveTo>
                  <a:lnTo>
                    <a:pt x="1837944" y="938784"/>
                  </a:lnTo>
                  <a:lnTo>
                    <a:pt x="1837944" y="0"/>
                  </a:lnTo>
                  <a:lnTo>
                    <a:pt x="0" y="0"/>
                  </a:lnTo>
                  <a:lnTo>
                    <a:pt x="0" y="938784"/>
                  </a:lnTo>
                  <a:close/>
                </a:path>
              </a:pathLst>
            </a:custGeom>
            <a:ln w="50800">
              <a:solidFill>
                <a:srgbClr val="FFFFFF"/>
              </a:solidFill>
            </a:ln>
          </p:spPr>
          <p:txBody>
            <a:bodyPr wrap="square" lIns="0" tIns="0" rIns="0" bIns="0" rtlCol="0"/>
            <a:lstStyle/>
            <a:p>
              <a:endParaRPr/>
            </a:p>
          </p:txBody>
        </p:sp>
      </p:grpSp>
      <p:sp>
        <p:nvSpPr>
          <p:cNvPr id="24" name="object 24"/>
          <p:cNvSpPr txBox="1"/>
          <p:nvPr/>
        </p:nvSpPr>
        <p:spPr>
          <a:xfrm>
            <a:off x="1909063" y="2471421"/>
            <a:ext cx="1172210" cy="774065"/>
          </a:xfrm>
          <a:prstGeom prst="rect">
            <a:avLst/>
          </a:prstGeom>
        </p:spPr>
        <p:txBody>
          <a:bodyPr vert="horz" wrap="square" lIns="0" tIns="13335" rIns="0" bIns="0" rtlCol="0">
            <a:spAutoFit/>
          </a:bodyPr>
          <a:lstStyle/>
          <a:p>
            <a:pPr marL="17145" marR="10795" algn="ctr">
              <a:spcBef>
                <a:spcPts val="105"/>
              </a:spcBef>
            </a:pPr>
            <a:r>
              <a:rPr sz="1100" b="1" dirty="0">
                <a:solidFill>
                  <a:srgbClr val="FFFFFF"/>
                </a:solidFill>
                <a:latin typeface="Calibri"/>
                <a:cs typeface="Calibri"/>
              </a:rPr>
              <a:t>F</a:t>
            </a:r>
            <a:r>
              <a:rPr sz="1100" b="1" spc="-10" dirty="0">
                <a:solidFill>
                  <a:srgbClr val="FFFFFF"/>
                </a:solidFill>
                <a:latin typeface="Calibri"/>
                <a:cs typeface="Calibri"/>
              </a:rPr>
              <a:t>o</a:t>
            </a:r>
            <a:r>
              <a:rPr sz="1100" b="1" dirty="0">
                <a:solidFill>
                  <a:srgbClr val="FFFFFF"/>
                </a:solidFill>
                <a:latin typeface="Calibri"/>
                <a:cs typeface="Calibri"/>
              </a:rPr>
              <a:t>ster</a:t>
            </a:r>
            <a:r>
              <a:rPr sz="1100" b="1" spc="5" dirty="0">
                <a:solidFill>
                  <a:srgbClr val="FFFFFF"/>
                </a:solidFill>
                <a:latin typeface="Calibri"/>
                <a:cs typeface="Calibri"/>
              </a:rPr>
              <a:t>i</a:t>
            </a:r>
            <a:r>
              <a:rPr sz="1100" b="1" spc="-5" dirty="0">
                <a:solidFill>
                  <a:srgbClr val="FFFFFF"/>
                </a:solidFill>
                <a:latin typeface="Calibri"/>
                <a:cs typeface="Calibri"/>
              </a:rPr>
              <a:t>n</a:t>
            </a:r>
            <a:r>
              <a:rPr sz="1100" b="1" dirty="0">
                <a:solidFill>
                  <a:srgbClr val="FFFFFF"/>
                </a:solidFill>
                <a:latin typeface="Calibri"/>
                <a:cs typeface="Calibri"/>
              </a:rPr>
              <a:t>g</a:t>
            </a:r>
            <a:r>
              <a:rPr sz="1100" b="1" spc="-20" dirty="0">
                <a:solidFill>
                  <a:srgbClr val="FFFFFF"/>
                </a:solidFill>
                <a:latin typeface="Calibri"/>
                <a:cs typeface="Calibri"/>
              </a:rPr>
              <a:t> </a:t>
            </a:r>
            <a:r>
              <a:rPr sz="1100" b="1" dirty="0">
                <a:solidFill>
                  <a:srgbClr val="FFFFFF"/>
                </a:solidFill>
                <a:latin typeface="Calibri"/>
                <a:cs typeface="Calibri"/>
              </a:rPr>
              <a:t>A</a:t>
            </a:r>
            <a:r>
              <a:rPr sz="1100" b="1" spc="5" dirty="0">
                <a:solidFill>
                  <a:srgbClr val="FFFFFF"/>
                </a:solidFill>
                <a:latin typeface="Calibri"/>
                <a:cs typeface="Calibri"/>
              </a:rPr>
              <a:t>c</a:t>
            </a:r>
            <a:r>
              <a:rPr sz="1100" b="1" spc="-10" dirty="0">
                <a:solidFill>
                  <a:srgbClr val="FFFFFF"/>
                </a:solidFill>
                <a:latin typeface="Calibri"/>
                <a:cs typeface="Calibri"/>
              </a:rPr>
              <a:t>a</a:t>
            </a:r>
            <a:r>
              <a:rPr sz="1100" b="1" spc="-5" dirty="0">
                <a:solidFill>
                  <a:srgbClr val="FFFFFF"/>
                </a:solidFill>
                <a:latin typeface="Calibri"/>
                <a:cs typeface="Calibri"/>
              </a:rPr>
              <a:t>dem</a:t>
            </a:r>
            <a:r>
              <a:rPr sz="1100" b="1" spc="5" dirty="0">
                <a:solidFill>
                  <a:srgbClr val="FFFFFF"/>
                </a:solidFill>
                <a:latin typeface="Calibri"/>
                <a:cs typeface="Calibri"/>
              </a:rPr>
              <a:t>i</a:t>
            </a:r>
            <a:r>
              <a:rPr sz="1100" b="1" dirty="0">
                <a:solidFill>
                  <a:srgbClr val="FFFFFF"/>
                </a:solidFill>
                <a:latin typeface="Calibri"/>
                <a:cs typeface="Calibri"/>
              </a:rPr>
              <a:t>c  Excellence </a:t>
            </a:r>
            <a:r>
              <a:rPr sz="1100" b="1" spc="-5" dirty="0">
                <a:solidFill>
                  <a:srgbClr val="FFFFFF"/>
                </a:solidFill>
                <a:latin typeface="Calibri"/>
                <a:cs typeface="Calibri"/>
              </a:rPr>
              <a:t>for </a:t>
            </a:r>
            <a:r>
              <a:rPr sz="1100" b="1" dirty="0">
                <a:solidFill>
                  <a:srgbClr val="FFFFFF"/>
                </a:solidFill>
                <a:latin typeface="Calibri"/>
                <a:cs typeface="Calibri"/>
              </a:rPr>
              <a:t>All </a:t>
            </a:r>
            <a:r>
              <a:rPr sz="1100" b="1" spc="5" dirty="0">
                <a:solidFill>
                  <a:srgbClr val="FFFFFF"/>
                </a:solidFill>
                <a:latin typeface="Calibri"/>
                <a:cs typeface="Calibri"/>
              </a:rPr>
              <a:t> </a:t>
            </a:r>
            <a:r>
              <a:rPr sz="900" spc="-5" dirty="0">
                <a:solidFill>
                  <a:srgbClr val="FFFFFF"/>
                </a:solidFill>
                <a:latin typeface="Calibri"/>
                <a:cs typeface="Calibri"/>
              </a:rPr>
              <a:t>Data</a:t>
            </a:r>
            <a:endParaRPr sz="900" dirty="0">
              <a:latin typeface="Calibri"/>
              <a:cs typeface="Calibri"/>
            </a:endParaRPr>
          </a:p>
          <a:p>
            <a:pPr marL="12700" marR="5080" algn="ctr">
              <a:spcBef>
                <a:spcPts val="5"/>
              </a:spcBef>
            </a:pPr>
            <a:r>
              <a:rPr sz="900" spc="-5" dirty="0">
                <a:solidFill>
                  <a:srgbClr val="FFFFFF"/>
                </a:solidFill>
                <a:latin typeface="Calibri"/>
                <a:cs typeface="Calibri"/>
              </a:rPr>
              <a:t>Curriculum </a:t>
            </a:r>
            <a:r>
              <a:rPr sz="900" dirty="0">
                <a:solidFill>
                  <a:srgbClr val="FFFFFF"/>
                </a:solidFill>
                <a:latin typeface="Calibri"/>
                <a:cs typeface="Calibri"/>
              </a:rPr>
              <a:t>&amp; </a:t>
            </a:r>
            <a:r>
              <a:rPr sz="900" spc="-5" dirty="0">
                <a:solidFill>
                  <a:srgbClr val="FFFFFF"/>
                </a:solidFill>
                <a:latin typeface="Calibri"/>
                <a:cs typeface="Calibri"/>
              </a:rPr>
              <a:t>Instruction </a:t>
            </a:r>
            <a:r>
              <a:rPr sz="900" spc="-195" dirty="0">
                <a:solidFill>
                  <a:srgbClr val="FFFFFF"/>
                </a:solidFill>
                <a:latin typeface="Calibri"/>
                <a:cs typeface="Calibri"/>
              </a:rPr>
              <a:t> </a:t>
            </a:r>
            <a:r>
              <a:rPr sz="900" spc="-5" dirty="0">
                <a:solidFill>
                  <a:srgbClr val="FFFFFF"/>
                </a:solidFill>
                <a:latin typeface="Calibri"/>
                <a:cs typeface="Calibri"/>
              </a:rPr>
              <a:t>Signature</a:t>
            </a:r>
            <a:r>
              <a:rPr sz="900" spc="5" dirty="0">
                <a:solidFill>
                  <a:srgbClr val="FFFFFF"/>
                </a:solidFill>
                <a:latin typeface="Calibri"/>
                <a:cs typeface="Calibri"/>
              </a:rPr>
              <a:t> </a:t>
            </a:r>
            <a:r>
              <a:rPr sz="900" dirty="0">
                <a:solidFill>
                  <a:srgbClr val="FFFFFF"/>
                </a:solidFill>
                <a:latin typeface="Calibri"/>
                <a:cs typeface="Calibri"/>
              </a:rPr>
              <a:t>Program</a:t>
            </a:r>
            <a:endParaRPr sz="900" dirty="0">
              <a:latin typeface="Calibri"/>
              <a:cs typeface="Calibri"/>
            </a:endParaRPr>
          </a:p>
        </p:txBody>
      </p:sp>
      <p:grpSp>
        <p:nvGrpSpPr>
          <p:cNvPr id="25" name="object 25"/>
          <p:cNvGrpSpPr/>
          <p:nvPr/>
        </p:nvGrpSpPr>
        <p:grpSpPr>
          <a:xfrm>
            <a:off x="1552702" y="3591815"/>
            <a:ext cx="1889125" cy="831215"/>
            <a:chOff x="28701" y="3591814"/>
            <a:chExt cx="1889125" cy="831215"/>
          </a:xfrm>
        </p:grpSpPr>
        <p:sp>
          <p:nvSpPr>
            <p:cNvPr id="26" name="object 26"/>
            <p:cNvSpPr/>
            <p:nvPr/>
          </p:nvSpPr>
          <p:spPr>
            <a:xfrm>
              <a:off x="54101" y="3617214"/>
              <a:ext cx="1838325" cy="780415"/>
            </a:xfrm>
            <a:custGeom>
              <a:avLst/>
              <a:gdLst/>
              <a:ahLst/>
              <a:cxnLst/>
              <a:rect l="l" t="t" r="r" b="b"/>
              <a:pathLst>
                <a:path w="1838325" h="780414">
                  <a:moveTo>
                    <a:pt x="1837944" y="0"/>
                  </a:moveTo>
                  <a:lnTo>
                    <a:pt x="0" y="0"/>
                  </a:lnTo>
                  <a:lnTo>
                    <a:pt x="0" y="780288"/>
                  </a:lnTo>
                  <a:lnTo>
                    <a:pt x="1837944" y="780288"/>
                  </a:lnTo>
                  <a:lnTo>
                    <a:pt x="1837944" y="0"/>
                  </a:lnTo>
                  <a:close/>
                </a:path>
              </a:pathLst>
            </a:custGeom>
            <a:solidFill>
              <a:srgbClr val="006EA9"/>
            </a:solidFill>
          </p:spPr>
          <p:txBody>
            <a:bodyPr wrap="square" lIns="0" tIns="0" rIns="0" bIns="0" rtlCol="0"/>
            <a:lstStyle/>
            <a:p>
              <a:endParaRPr/>
            </a:p>
          </p:txBody>
        </p:sp>
        <p:sp>
          <p:nvSpPr>
            <p:cNvPr id="27" name="object 27"/>
            <p:cNvSpPr/>
            <p:nvPr/>
          </p:nvSpPr>
          <p:spPr>
            <a:xfrm>
              <a:off x="54101" y="3617214"/>
              <a:ext cx="1838325" cy="780415"/>
            </a:xfrm>
            <a:custGeom>
              <a:avLst/>
              <a:gdLst/>
              <a:ahLst/>
              <a:cxnLst/>
              <a:rect l="l" t="t" r="r" b="b"/>
              <a:pathLst>
                <a:path w="1838325" h="780414">
                  <a:moveTo>
                    <a:pt x="0" y="780288"/>
                  </a:moveTo>
                  <a:lnTo>
                    <a:pt x="1837944" y="780288"/>
                  </a:lnTo>
                  <a:lnTo>
                    <a:pt x="1837944" y="0"/>
                  </a:lnTo>
                  <a:lnTo>
                    <a:pt x="0" y="0"/>
                  </a:lnTo>
                  <a:lnTo>
                    <a:pt x="0" y="780288"/>
                  </a:lnTo>
                  <a:close/>
                </a:path>
              </a:pathLst>
            </a:custGeom>
            <a:ln w="50800">
              <a:solidFill>
                <a:srgbClr val="FFFFFF"/>
              </a:solidFill>
            </a:ln>
          </p:spPr>
          <p:txBody>
            <a:bodyPr wrap="square" lIns="0" tIns="0" rIns="0" bIns="0" rtlCol="0"/>
            <a:lstStyle/>
            <a:p>
              <a:endParaRPr/>
            </a:p>
          </p:txBody>
        </p:sp>
      </p:grpSp>
      <p:sp>
        <p:nvSpPr>
          <p:cNvPr id="28" name="object 28"/>
          <p:cNvSpPr txBox="1"/>
          <p:nvPr/>
        </p:nvSpPr>
        <p:spPr>
          <a:xfrm>
            <a:off x="1832864" y="3686683"/>
            <a:ext cx="1321435" cy="667385"/>
          </a:xfrm>
          <a:prstGeom prst="rect">
            <a:avLst/>
          </a:prstGeom>
        </p:spPr>
        <p:txBody>
          <a:bodyPr vert="horz" wrap="square" lIns="0" tIns="12700" rIns="0" bIns="0" rtlCol="0">
            <a:spAutoFit/>
          </a:bodyPr>
          <a:lstStyle/>
          <a:p>
            <a:pPr marL="140335" marR="5080" indent="-128270">
              <a:spcBef>
                <a:spcPts val="100"/>
              </a:spcBef>
            </a:pPr>
            <a:r>
              <a:rPr sz="1200" b="1">
                <a:solidFill>
                  <a:srgbClr val="FFFFFF"/>
                </a:solidFill>
                <a:latin typeface="Calibri"/>
                <a:cs typeface="Calibri"/>
              </a:rPr>
              <a:t>Building</a:t>
            </a:r>
            <a:r>
              <a:rPr sz="1200" b="1" spc="-15">
                <a:solidFill>
                  <a:srgbClr val="FFFFFF"/>
                </a:solidFill>
                <a:latin typeface="Calibri"/>
                <a:cs typeface="Calibri"/>
              </a:rPr>
              <a:t> </a:t>
            </a:r>
            <a:r>
              <a:rPr sz="1200" b="1">
                <a:solidFill>
                  <a:srgbClr val="FFFFFF"/>
                </a:solidFill>
                <a:latin typeface="Calibri"/>
                <a:cs typeface="Calibri"/>
              </a:rPr>
              <a:t>a</a:t>
            </a:r>
            <a:r>
              <a:rPr sz="1200" b="1" spc="-40">
                <a:solidFill>
                  <a:srgbClr val="FFFFFF"/>
                </a:solidFill>
                <a:latin typeface="Calibri"/>
                <a:cs typeface="Calibri"/>
              </a:rPr>
              <a:t> </a:t>
            </a:r>
            <a:r>
              <a:rPr sz="1200" b="1">
                <a:solidFill>
                  <a:srgbClr val="FFFFFF"/>
                </a:solidFill>
                <a:latin typeface="Calibri"/>
                <a:cs typeface="Calibri"/>
              </a:rPr>
              <a:t>Culture</a:t>
            </a:r>
            <a:r>
              <a:rPr sz="1200" b="1" spc="-35">
                <a:solidFill>
                  <a:srgbClr val="FFFFFF"/>
                </a:solidFill>
                <a:latin typeface="Calibri"/>
                <a:cs typeface="Calibri"/>
              </a:rPr>
              <a:t> </a:t>
            </a:r>
            <a:r>
              <a:rPr sz="1200" b="1">
                <a:solidFill>
                  <a:srgbClr val="FFFFFF"/>
                </a:solidFill>
                <a:latin typeface="Calibri"/>
                <a:cs typeface="Calibri"/>
              </a:rPr>
              <a:t>of </a:t>
            </a:r>
            <a:r>
              <a:rPr sz="1200" b="1" spc="-254">
                <a:solidFill>
                  <a:srgbClr val="FFFFFF"/>
                </a:solidFill>
                <a:latin typeface="Calibri"/>
                <a:cs typeface="Calibri"/>
              </a:rPr>
              <a:t> </a:t>
            </a:r>
            <a:r>
              <a:rPr sz="1200" b="1" spc="-5">
                <a:solidFill>
                  <a:srgbClr val="FFFFFF"/>
                </a:solidFill>
                <a:latin typeface="Calibri"/>
                <a:cs typeface="Calibri"/>
              </a:rPr>
              <a:t>Student</a:t>
            </a:r>
            <a:r>
              <a:rPr sz="1200" b="1" spc="-20">
                <a:solidFill>
                  <a:srgbClr val="FFFFFF"/>
                </a:solidFill>
                <a:latin typeface="Calibri"/>
                <a:cs typeface="Calibri"/>
              </a:rPr>
              <a:t> </a:t>
            </a:r>
            <a:r>
              <a:rPr sz="1200" b="1">
                <a:solidFill>
                  <a:srgbClr val="FFFFFF"/>
                </a:solidFill>
                <a:latin typeface="Calibri"/>
                <a:cs typeface="Calibri"/>
              </a:rPr>
              <a:t>Support</a:t>
            </a:r>
            <a:endParaRPr sz="1200">
              <a:latin typeface="Calibri"/>
              <a:cs typeface="Calibri"/>
            </a:endParaRPr>
          </a:p>
          <a:p>
            <a:pPr marL="155575" marR="15875" indent="-128270">
              <a:spcBef>
                <a:spcPts val="10"/>
              </a:spcBef>
            </a:pPr>
            <a:r>
              <a:rPr sz="900" spc="-5">
                <a:solidFill>
                  <a:srgbClr val="FFFFFF"/>
                </a:solidFill>
                <a:latin typeface="Calibri"/>
                <a:cs typeface="Calibri"/>
              </a:rPr>
              <a:t>Whole Child </a:t>
            </a:r>
            <a:r>
              <a:rPr sz="900">
                <a:solidFill>
                  <a:srgbClr val="FFFFFF"/>
                </a:solidFill>
                <a:latin typeface="Calibri"/>
                <a:cs typeface="Calibri"/>
              </a:rPr>
              <a:t>&amp; </a:t>
            </a:r>
            <a:r>
              <a:rPr sz="900" spc="-5">
                <a:solidFill>
                  <a:srgbClr val="FFFFFF"/>
                </a:solidFill>
                <a:latin typeface="Calibri"/>
                <a:cs typeface="Calibri"/>
              </a:rPr>
              <a:t>Intervention </a:t>
            </a:r>
            <a:r>
              <a:rPr sz="900" spc="-190">
                <a:solidFill>
                  <a:srgbClr val="FFFFFF"/>
                </a:solidFill>
                <a:latin typeface="Calibri"/>
                <a:cs typeface="Calibri"/>
              </a:rPr>
              <a:t> </a:t>
            </a:r>
            <a:r>
              <a:rPr sz="900" spc="-5">
                <a:solidFill>
                  <a:srgbClr val="FFFFFF"/>
                </a:solidFill>
                <a:latin typeface="Calibri"/>
                <a:cs typeface="Calibri"/>
              </a:rPr>
              <a:t>Personalized Learning</a:t>
            </a:r>
            <a:endParaRPr sz="900">
              <a:latin typeface="Calibri"/>
              <a:cs typeface="Calibri"/>
            </a:endParaRPr>
          </a:p>
        </p:txBody>
      </p:sp>
      <p:grpSp>
        <p:nvGrpSpPr>
          <p:cNvPr id="29" name="object 29"/>
          <p:cNvGrpSpPr/>
          <p:nvPr/>
        </p:nvGrpSpPr>
        <p:grpSpPr>
          <a:xfrm>
            <a:off x="1552702" y="4618991"/>
            <a:ext cx="1889125" cy="831215"/>
            <a:chOff x="28701" y="4618990"/>
            <a:chExt cx="1889125" cy="831215"/>
          </a:xfrm>
        </p:grpSpPr>
        <p:sp>
          <p:nvSpPr>
            <p:cNvPr id="30" name="object 30"/>
            <p:cNvSpPr/>
            <p:nvPr/>
          </p:nvSpPr>
          <p:spPr>
            <a:xfrm>
              <a:off x="54101" y="4644390"/>
              <a:ext cx="1838325" cy="780415"/>
            </a:xfrm>
            <a:custGeom>
              <a:avLst/>
              <a:gdLst/>
              <a:ahLst/>
              <a:cxnLst/>
              <a:rect l="l" t="t" r="r" b="b"/>
              <a:pathLst>
                <a:path w="1838325" h="780414">
                  <a:moveTo>
                    <a:pt x="1837944" y="0"/>
                  </a:moveTo>
                  <a:lnTo>
                    <a:pt x="0" y="0"/>
                  </a:lnTo>
                  <a:lnTo>
                    <a:pt x="0" y="780288"/>
                  </a:lnTo>
                  <a:lnTo>
                    <a:pt x="1837944" y="780288"/>
                  </a:lnTo>
                  <a:lnTo>
                    <a:pt x="1837944" y="0"/>
                  </a:lnTo>
                  <a:close/>
                </a:path>
              </a:pathLst>
            </a:custGeom>
            <a:solidFill>
              <a:srgbClr val="DF6A35"/>
            </a:solidFill>
          </p:spPr>
          <p:txBody>
            <a:bodyPr wrap="square" lIns="0" tIns="0" rIns="0" bIns="0" rtlCol="0"/>
            <a:lstStyle/>
            <a:p>
              <a:endParaRPr/>
            </a:p>
          </p:txBody>
        </p:sp>
        <p:sp>
          <p:nvSpPr>
            <p:cNvPr id="31" name="object 31"/>
            <p:cNvSpPr/>
            <p:nvPr/>
          </p:nvSpPr>
          <p:spPr>
            <a:xfrm>
              <a:off x="54101" y="4644390"/>
              <a:ext cx="1838325" cy="780415"/>
            </a:xfrm>
            <a:custGeom>
              <a:avLst/>
              <a:gdLst/>
              <a:ahLst/>
              <a:cxnLst/>
              <a:rect l="l" t="t" r="r" b="b"/>
              <a:pathLst>
                <a:path w="1838325" h="780414">
                  <a:moveTo>
                    <a:pt x="0" y="780288"/>
                  </a:moveTo>
                  <a:lnTo>
                    <a:pt x="1837944" y="780288"/>
                  </a:lnTo>
                  <a:lnTo>
                    <a:pt x="1837944" y="0"/>
                  </a:lnTo>
                  <a:lnTo>
                    <a:pt x="0" y="0"/>
                  </a:lnTo>
                  <a:lnTo>
                    <a:pt x="0" y="780288"/>
                  </a:lnTo>
                  <a:close/>
                </a:path>
              </a:pathLst>
            </a:custGeom>
            <a:ln w="50799">
              <a:solidFill>
                <a:srgbClr val="FFFFFF"/>
              </a:solidFill>
            </a:ln>
          </p:spPr>
          <p:txBody>
            <a:bodyPr wrap="square" lIns="0" tIns="0" rIns="0" bIns="0" rtlCol="0"/>
            <a:lstStyle/>
            <a:p>
              <a:endParaRPr/>
            </a:p>
          </p:txBody>
        </p:sp>
      </p:grpSp>
      <p:sp>
        <p:nvSpPr>
          <p:cNvPr id="32" name="object 32"/>
          <p:cNvSpPr txBox="1"/>
          <p:nvPr/>
        </p:nvSpPr>
        <p:spPr>
          <a:xfrm>
            <a:off x="1675892" y="4714495"/>
            <a:ext cx="1638300" cy="667385"/>
          </a:xfrm>
          <a:prstGeom prst="rect">
            <a:avLst/>
          </a:prstGeom>
        </p:spPr>
        <p:txBody>
          <a:bodyPr vert="horz" wrap="square" lIns="0" tIns="12700" rIns="0" bIns="0" rtlCol="0">
            <a:spAutoFit/>
          </a:bodyPr>
          <a:lstStyle/>
          <a:p>
            <a:pPr marL="337185" marR="5080" indent="-325120">
              <a:spcBef>
                <a:spcPts val="100"/>
              </a:spcBef>
            </a:pPr>
            <a:r>
              <a:rPr sz="1200" b="1">
                <a:solidFill>
                  <a:srgbClr val="FFFFFF"/>
                </a:solidFill>
                <a:latin typeface="Calibri"/>
                <a:cs typeface="Calibri"/>
              </a:rPr>
              <a:t>Equipping &amp; </a:t>
            </a:r>
            <a:r>
              <a:rPr sz="1200" b="1" spc="-5">
                <a:solidFill>
                  <a:srgbClr val="FFFFFF"/>
                </a:solidFill>
                <a:latin typeface="Calibri"/>
                <a:cs typeface="Calibri"/>
              </a:rPr>
              <a:t>Empowering </a:t>
            </a:r>
            <a:r>
              <a:rPr sz="1200" b="1" spc="-260">
                <a:solidFill>
                  <a:srgbClr val="FFFFFF"/>
                </a:solidFill>
                <a:latin typeface="Calibri"/>
                <a:cs typeface="Calibri"/>
              </a:rPr>
              <a:t> </a:t>
            </a:r>
            <a:r>
              <a:rPr sz="1200" b="1" spc="-5">
                <a:solidFill>
                  <a:srgbClr val="FFFFFF"/>
                </a:solidFill>
                <a:latin typeface="Calibri"/>
                <a:cs typeface="Calibri"/>
              </a:rPr>
              <a:t>Leaders</a:t>
            </a:r>
            <a:r>
              <a:rPr sz="1200" b="1" spc="-10">
                <a:solidFill>
                  <a:srgbClr val="FFFFFF"/>
                </a:solidFill>
                <a:latin typeface="Calibri"/>
                <a:cs typeface="Calibri"/>
              </a:rPr>
              <a:t> </a:t>
            </a:r>
            <a:r>
              <a:rPr sz="1200" b="1">
                <a:solidFill>
                  <a:srgbClr val="FFFFFF"/>
                </a:solidFill>
                <a:latin typeface="Calibri"/>
                <a:cs typeface="Calibri"/>
              </a:rPr>
              <a:t>&amp;</a:t>
            </a:r>
            <a:r>
              <a:rPr sz="1200" b="1" spc="-10">
                <a:solidFill>
                  <a:srgbClr val="FFFFFF"/>
                </a:solidFill>
                <a:latin typeface="Calibri"/>
                <a:cs typeface="Calibri"/>
              </a:rPr>
              <a:t> </a:t>
            </a:r>
            <a:r>
              <a:rPr sz="1200" b="1" spc="-5">
                <a:solidFill>
                  <a:srgbClr val="FFFFFF"/>
                </a:solidFill>
                <a:latin typeface="Calibri"/>
                <a:cs typeface="Calibri"/>
              </a:rPr>
              <a:t>Staff</a:t>
            </a:r>
            <a:endParaRPr sz="1200">
              <a:latin typeface="Calibri"/>
              <a:cs typeface="Calibri"/>
            </a:endParaRPr>
          </a:p>
          <a:p>
            <a:pPr marL="212090" marR="32384" indent="172085">
              <a:spcBef>
                <a:spcPts val="10"/>
              </a:spcBef>
            </a:pPr>
            <a:r>
              <a:rPr sz="900" spc="-5">
                <a:solidFill>
                  <a:srgbClr val="FFFFFF"/>
                </a:solidFill>
                <a:latin typeface="Calibri"/>
                <a:cs typeface="Calibri"/>
              </a:rPr>
              <a:t>Strategic Staff Support </a:t>
            </a:r>
            <a:r>
              <a:rPr sz="900">
                <a:solidFill>
                  <a:srgbClr val="FFFFFF"/>
                </a:solidFill>
                <a:latin typeface="Calibri"/>
                <a:cs typeface="Calibri"/>
              </a:rPr>
              <a:t> </a:t>
            </a:r>
            <a:r>
              <a:rPr sz="900" spc="-5">
                <a:solidFill>
                  <a:srgbClr val="FFFFFF"/>
                </a:solidFill>
                <a:latin typeface="Calibri"/>
                <a:cs typeface="Calibri"/>
              </a:rPr>
              <a:t>Equitable</a:t>
            </a:r>
            <a:r>
              <a:rPr sz="900">
                <a:solidFill>
                  <a:srgbClr val="FFFFFF"/>
                </a:solidFill>
                <a:latin typeface="Calibri"/>
                <a:cs typeface="Calibri"/>
              </a:rPr>
              <a:t> </a:t>
            </a:r>
            <a:r>
              <a:rPr sz="900" spc="-5">
                <a:solidFill>
                  <a:srgbClr val="FFFFFF"/>
                </a:solidFill>
                <a:latin typeface="Calibri"/>
                <a:cs typeface="Calibri"/>
              </a:rPr>
              <a:t>Resource</a:t>
            </a:r>
            <a:r>
              <a:rPr sz="900" spc="-20">
                <a:solidFill>
                  <a:srgbClr val="FFFFFF"/>
                </a:solidFill>
                <a:latin typeface="Calibri"/>
                <a:cs typeface="Calibri"/>
              </a:rPr>
              <a:t> </a:t>
            </a:r>
            <a:r>
              <a:rPr sz="900" spc="-5">
                <a:solidFill>
                  <a:srgbClr val="FFFFFF"/>
                </a:solidFill>
                <a:latin typeface="Calibri"/>
                <a:cs typeface="Calibri"/>
              </a:rPr>
              <a:t>Allocation</a:t>
            </a:r>
            <a:endParaRPr sz="900">
              <a:latin typeface="Calibri"/>
              <a:cs typeface="Calibri"/>
            </a:endParaRPr>
          </a:p>
        </p:txBody>
      </p:sp>
      <p:grpSp>
        <p:nvGrpSpPr>
          <p:cNvPr id="33" name="object 33"/>
          <p:cNvGrpSpPr/>
          <p:nvPr/>
        </p:nvGrpSpPr>
        <p:grpSpPr>
          <a:xfrm>
            <a:off x="1552702" y="5655310"/>
            <a:ext cx="1889125" cy="831215"/>
            <a:chOff x="28701" y="5655309"/>
            <a:chExt cx="1889125" cy="831215"/>
          </a:xfrm>
        </p:grpSpPr>
        <p:sp>
          <p:nvSpPr>
            <p:cNvPr id="34" name="object 34"/>
            <p:cNvSpPr/>
            <p:nvPr/>
          </p:nvSpPr>
          <p:spPr>
            <a:xfrm>
              <a:off x="54101" y="5680709"/>
              <a:ext cx="1838325" cy="780415"/>
            </a:xfrm>
            <a:custGeom>
              <a:avLst/>
              <a:gdLst/>
              <a:ahLst/>
              <a:cxnLst/>
              <a:rect l="l" t="t" r="r" b="b"/>
              <a:pathLst>
                <a:path w="1838325" h="780414">
                  <a:moveTo>
                    <a:pt x="1837944" y="0"/>
                  </a:moveTo>
                  <a:lnTo>
                    <a:pt x="0" y="0"/>
                  </a:lnTo>
                  <a:lnTo>
                    <a:pt x="0" y="780287"/>
                  </a:lnTo>
                  <a:lnTo>
                    <a:pt x="1837944" y="780287"/>
                  </a:lnTo>
                  <a:lnTo>
                    <a:pt x="1837944" y="0"/>
                  </a:lnTo>
                  <a:close/>
                </a:path>
              </a:pathLst>
            </a:custGeom>
            <a:solidFill>
              <a:srgbClr val="BE9000"/>
            </a:solidFill>
          </p:spPr>
          <p:txBody>
            <a:bodyPr wrap="square" lIns="0" tIns="0" rIns="0" bIns="0" rtlCol="0"/>
            <a:lstStyle/>
            <a:p>
              <a:endParaRPr/>
            </a:p>
          </p:txBody>
        </p:sp>
        <p:sp>
          <p:nvSpPr>
            <p:cNvPr id="35" name="object 35"/>
            <p:cNvSpPr/>
            <p:nvPr/>
          </p:nvSpPr>
          <p:spPr>
            <a:xfrm>
              <a:off x="54101" y="5680709"/>
              <a:ext cx="1838325" cy="780415"/>
            </a:xfrm>
            <a:custGeom>
              <a:avLst/>
              <a:gdLst/>
              <a:ahLst/>
              <a:cxnLst/>
              <a:rect l="l" t="t" r="r" b="b"/>
              <a:pathLst>
                <a:path w="1838325" h="780414">
                  <a:moveTo>
                    <a:pt x="0" y="780287"/>
                  </a:moveTo>
                  <a:lnTo>
                    <a:pt x="1837944" y="780287"/>
                  </a:lnTo>
                  <a:lnTo>
                    <a:pt x="1837944" y="0"/>
                  </a:lnTo>
                  <a:lnTo>
                    <a:pt x="0" y="0"/>
                  </a:lnTo>
                  <a:lnTo>
                    <a:pt x="0" y="780287"/>
                  </a:lnTo>
                  <a:close/>
                </a:path>
              </a:pathLst>
            </a:custGeom>
            <a:ln w="50800">
              <a:solidFill>
                <a:srgbClr val="FFFFFF"/>
              </a:solidFill>
            </a:ln>
          </p:spPr>
          <p:txBody>
            <a:bodyPr wrap="square" lIns="0" tIns="0" rIns="0" bIns="0" rtlCol="0"/>
            <a:lstStyle/>
            <a:p>
              <a:endParaRPr/>
            </a:p>
          </p:txBody>
        </p:sp>
      </p:grpSp>
      <p:sp>
        <p:nvSpPr>
          <p:cNvPr id="36" name="object 36"/>
          <p:cNvSpPr txBox="1"/>
          <p:nvPr/>
        </p:nvSpPr>
        <p:spPr>
          <a:xfrm>
            <a:off x="1832863" y="5751678"/>
            <a:ext cx="1454150" cy="667385"/>
          </a:xfrm>
          <a:prstGeom prst="rect">
            <a:avLst/>
          </a:prstGeom>
        </p:spPr>
        <p:txBody>
          <a:bodyPr vert="horz" wrap="square" lIns="0" tIns="12700" rIns="0" bIns="0" rtlCol="0">
            <a:spAutoFit/>
          </a:bodyPr>
          <a:lstStyle/>
          <a:p>
            <a:pPr marL="180340" marR="136525" indent="-167640">
              <a:spcBef>
                <a:spcPts val="100"/>
              </a:spcBef>
            </a:pPr>
            <a:r>
              <a:rPr sz="1200" b="1" spc="-5">
                <a:solidFill>
                  <a:srgbClr val="FFFFFF"/>
                </a:solidFill>
                <a:latin typeface="Calibri"/>
                <a:cs typeface="Calibri"/>
              </a:rPr>
              <a:t>Creating</a:t>
            </a:r>
            <a:r>
              <a:rPr sz="1200" b="1" spc="-25">
                <a:solidFill>
                  <a:srgbClr val="FFFFFF"/>
                </a:solidFill>
                <a:latin typeface="Calibri"/>
                <a:cs typeface="Calibri"/>
              </a:rPr>
              <a:t> </a:t>
            </a:r>
            <a:r>
              <a:rPr sz="1200" b="1">
                <a:solidFill>
                  <a:srgbClr val="FFFFFF"/>
                </a:solidFill>
                <a:latin typeface="Calibri"/>
                <a:cs typeface="Calibri"/>
              </a:rPr>
              <a:t>a</a:t>
            </a:r>
            <a:r>
              <a:rPr sz="1200" b="1" spc="-20">
                <a:solidFill>
                  <a:srgbClr val="FFFFFF"/>
                </a:solidFill>
                <a:latin typeface="Calibri"/>
                <a:cs typeface="Calibri"/>
              </a:rPr>
              <a:t> </a:t>
            </a:r>
            <a:r>
              <a:rPr sz="1200" b="1" spc="-5">
                <a:solidFill>
                  <a:srgbClr val="FFFFFF"/>
                </a:solidFill>
                <a:latin typeface="Calibri"/>
                <a:cs typeface="Calibri"/>
              </a:rPr>
              <a:t>System</a:t>
            </a:r>
            <a:r>
              <a:rPr sz="1200" b="1" spc="-30">
                <a:solidFill>
                  <a:srgbClr val="FFFFFF"/>
                </a:solidFill>
                <a:latin typeface="Calibri"/>
                <a:cs typeface="Calibri"/>
              </a:rPr>
              <a:t> </a:t>
            </a:r>
            <a:r>
              <a:rPr sz="1200" b="1">
                <a:solidFill>
                  <a:srgbClr val="FFFFFF"/>
                </a:solidFill>
                <a:latin typeface="Calibri"/>
                <a:cs typeface="Calibri"/>
              </a:rPr>
              <a:t>of </a:t>
            </a:r>
            <a:r>
              <a:rPr sz="1200" b="1" spc="-254">
                <a:solidFill>
                  <a:srgbClr val="FFFFFF"/>
                </a:solidFill>
                <a:latin typeface="Calibri"/>
                <a:cs typeface="Calibri"/>
              </a:rPr>
              <a:t> </a:t>
            </a:r>
            <a:r>
              <a:rPr sz="1200" b="1">
                <a:solidFill>
                  <a:srgbClr val="FFFFFF"/>
                </a:solidFill>
                <a:latin typeface="Calibri"/>
                <a:cs typeface="Calibri"/>
              </a:rPr>
              <a:t>School</a:t>
            </a:r>
            <a:r>
              <a:rPr sz="1200" b="1" spc="-10">
                <a:solidFill>
                  <a:srgbClr val="FFFFFF"/>
                </a:solidFill>
                <a:latin typeface="Calibri"/>
                <a:cs typeface="Calibri"/>
              </a:rPr>
              <a:t> </a:t>
            </a:r>
            <a:r>
              <a:rPr sz="1200" b="1">
                <a:solidFill>
                  <a:srgbClr val="FFFFFF"/>
                </a:solidFill>
                <a:latin typeface="Calibri"/>
                <a:cs typeface="Calibri"/>
              </a:rPr>
              <a:t>Support</a:t>
            </a:r>
            <a:endParaRPr sz="1200">
              <a:latin typeface="Calibri"/>
              <a:cs typeface="Calibri"/>
            </a:endParaRPr>
          </a:p>
          <a:p>
            <a:pPr marL="43815" algn="ctr">
              <a:spcBef>
                <a:spcPts val="10"/>
              </a:spcBef>
            </a:pPr>
            <a:r>
              <a:rPr sz="900" spc="-5">
                <a:solidFill>
                  <a:srgbClr val="FFFFFF"/>
                </a:solidFill>
                <a:latin typeface="Calibri"/>
                <a:cs typeface="Calibri"/>
              </a:rPr>
              <a:t>Strategic</a:t>
            </a:r>
            <a:r>
              <a:rPr sz="900" spc="-20">
                <a:solidFill>
                  <a:srgbClr val="FFFFFF"/>
                </a:solidFill>
                <a:latin typeface="Calibri"/>
                <a:cs typeface="Calibri"/>
              </a:rPr>
              <a:t> </a:t>
            </a:r>
            <a:r>
              <a:rPr sz="900" spc="-5">
                <a:solidFill>
                  <a:srgbClr val="FFFFFF"/>
                </a:solidFill>
                <a:latin typeface="Calibri"/>
                <a:cs typeface="Calibri"/>
              </a:rPr>
              <a:t>Staff</a:t>
            </a:r>
            <a:r>
              <a:rPr sz="900" spc="-15">
                <a:solidFill>
                  <a:srgbClr val="FFFFFF"/>
                </a:solidFill>
                <a:latin typeface="Calibri"/>
                <a:cs typeface="Calibri"/>
              </a:rPr>
              <a:t> </a:t>
            </a:r>
            <a:r>
              <a:rPr sz="900" spc="-5">
                <a:solidFill>
                  <a:srgbClr val="FFFFFF"/>
                </a:solidFill>
                <a:latin typeface="Calibri"/>
                <a:cs typeface="Calibri"/>
              </a:rPr>
              <a:t>Support</a:t>
            </a:r>
            <a:endParaRPr sz="900">
              <a:latin typeface="Calibri"/>
              <a:cs typeface="Calibri"/>
            </a:endParaRPr>
          </a:p>
          <a:p>
            <a:pPr marL="42545" algn="ctr"/>
            <a:r>
              <a:rPr sz="900" spc="-5">
                <a:solidFill>
                  <a:srgbClr val="FFFFFF"/>
                </a:solidFill>
                <a:latin typeface="Calibri"/>
                <a:cs typeface="Calibri"/>
              </a:rPr>
              <a:t>Equitable</a:t>
            </a:r>
            <a:r>
              <a:rPr sz="900" spc="5">
                <a:solidFill>
                  <a:srgbClr val="FFFFFF"/>
                </a:solidFill>
                <a:latin typeface="Calibri"/>
                <a:cs typeface="Calibri"/>
              </a:rPr>
              <a:t> </a:t>
            </a:r>
            <a:r>
              <a:rPr sz="900" spc="-5">
                <a:solidFill>
                  <a:srgbClr val="FFFFFF"/>
                </a:solidFill>
                <a:latin typeface="Calibri"/>
                <a:cs typeface="Calibri"/>
              </a:rPr>
              <a:t>Resource</a:t>
            </a:r>
            <a:r>
              <a:rPr sz="900" spc="-15">
                <a:solidFill>
                  <a:srgbClr val="FFFFFF"/>
                </a:solidFill>
                <a:latin typeface="Calibri"/>
                <a:cs typeface="Calibri"/>
              </a:rPr>
              <a:t> </a:t>
            </a:r>
            <a:r>
              <a:rPr sz="900" spc="-5">
                <a:solidFill>
                  <a:srgbClr val="FFFFFF"/>
                </a:solidFill>
                <a:latin typeface="Calibri"/>
                <a:cs typeface="Calibri"/>
              </a:rPr>
              <a:t>Allocation</a:t>
            </a:r>
            <a:endParaRPr sz="900">
              <a:latin typeface="Calibri"/>
              <a:cs typeface="Calibri"/>
            </a:endParaRPr>
          </a:p>
        </p:txBody>
      </p:sp>
      <p:sp>
        <p:nvSpPr>
          <p:cNvPr id="39" name="object 11">
            <a:extLst>
              <a:ext uri="{FF2B5EF4-FFF2-40B4-BE49-F238E27FC236}">
                <a16:creationId xmlns:a16="http://schemas.microsoft.com/office/drawing/2014/main" id="{6DA10106-5C16-A811-6F98-DB11D62C9F48}"/>
              </a:ext>
            </a:extLst>
          </p:cNvPr>
          <p:cNvSpPr txBox="1"/>
          <p:nvPr/>
        </p:nvSpPr>
        <p:spPr>
          <a:xfrm>
            <a:off x="4086667" y="1096702"/>
            <a:ext cx="3145794" cy="738664"/>
          </a:xfrm>
          <a:prstGeom prst="rect">
            <a:avLst/>
          </a:prstGeom>
          <a:ln w="12700">
            <a:solidFill>
              <a:srgbClr val="A4A4A4"/>
            </a:solidFill>
          </a:ln>
        </p:spPr>
        <p:txBody>
          <a:bodyPr vert="horz" wrap="square" lIns="0" tIns="0" rIns="0" bIns="0" rtlCol="0">
            <a:spAutoFit/>
          </a:bodyPr>
          <a:lstStyle/>
          <a:p>
            <a:pPr algn="ctr">
              <a:spcBef>
                <a:spcPts val="900"/>
              </a:spcBef>
            </a:pPr>
            <a:r>
              <a:rPr lang="en-US" sz="1200" b="0" i="0" dirty="0">
                <a:effectLst/>
                <a:latin typeface="Calibri" panose="020F0502020204030204" pitchFamily="34" charset="0"/>
              </a:rPr>
              <a:t>By May 2025, we will increase the % students in grades 3-5, scoring proficient or above in math by 5% from 10% to 15% and decrease students scoring beginning by 5% from 58% to 53%.</a:t>
            </a:r>
            <a:endParaRPr sz="1200" dirty="0">
              <a:latin typeface="Calibri"/>
              <a:cs typeface="Calibri"/>
            </a:endParaRPr>
          </a:p>
        </p:txBody>
      </p:sp>
      <p:sp>
        <p:nvSpPr>
          <p:cNvPr id="40" name="object 11">
            <a:extLst>
              <a:ext uri="{FF2B5EF4-FFF2-40B4-BE49-F238E27FC236}">
                <a16:creationId xmlns:a16="http://schemas.microsoft.com/office/drawing/2014/main" id="{22A5FBAC-1521-0CED-2840-3A9820B0EA01}"/>
              </a:ext>
            </a:extLst>
          </p:cNvPr>
          <p:cNvSpPr txBox="1"/>
          <p:nvPr/>
        </p:nvSpPr>
        <p:spPr>
          <a:xfrm>
            <a:off x="7310374" y="1242591"/>
            <a:ext cx="3145794" cy="369332"/>
          </a:xfrm>
          <a:prstGeom prst="rect">
            <a:avLst/>
          </a:prstGeom>
          <a:ln w="12700">
            <a:solidFill>
              <a:srgbClr val="A4A4A4"/>
            </a:solidFill>
          </a:ln>
        </p:spPr>
        <p:txBody>
          <a:bodyPr vert="horz" wrap="square" lIns="0" tIns="0" rIns="0" bIns="0" rtlCol="0">
            <a:spAutoFit/>
          </a:bodyPr>
          <a:lstStyle/>
          <a:p>
            <a:pPr algn="ctr">
              <a:spcBef>
                <a:spcPts val="900"/>
              </a:spcBef>
            </a:pPr>
            <a:r>
              <a:rPr lang="en-US" sz="1200" b="0" i="0" dirty="0">
                <a:effectLst/>
                <a:latin typeface="Calibri" panose="020F0502020204030204" pitchFamily="34" charset="0"/>
              </a:rPr>
              <a:t>By May 2025, we will increase the % of CCRPI Attendance from 60% to 65%. (5% Growth)</a:t>
            </a:r>
            <a:endParaRPr sz="1200" dirty="0">
              <a:latin typeface="Calibri"/>
              <a:cs typeface="Calibri"/>
            </a:endParaRPr>
          </a:p>
        </p:txBody>
      </p:sp>
      <p:sp>
        <p:nvSpPr>
          <p:cNvPr id="13" name="object 11">
            <a:extLst>
              <a:ext uri="{FF2B5EF4-FFF2-40B4-BE49-F238E27FC236}">
                <a16:creationId xmlns:a16="http://schemas.microsoft.com/office/drawing/2014/main" id="{9E86F3F4-52B3-58BF-DB21-094A73293E35}"/>
              </a:ext>
            </a:extLst>
          </p:cNvPr>
          <p:cNvSpPr txBox="1"/>
          <p:nvPr/>
        </p:nvSpPr>
        <p:spPr>
          <a:xfrm>
            <a:off x="3543578" y="2293885"/>
            <a:ext cx="2629354" cy="1338828"/>
          </a:xfrm>
          <a:prstGeom prst="rect">
            <a:avLst/>
          </a:prstGeom>
          <a:ln w="12700">
            <a:solidFill>
              <a:srgbClr val="A4A4A4"/>
            </a:solidFill>
          </a:ln>
        </p:spPr>
        <p:txBody>
          <a:bodyPr vert="horz" wrap="square" lIns="0" tIns="0" rIns="0" bIns="0" rtlCol="0">
            <a:spAutoFit/>
          </a:bodyPr>
          <a:lstStyle/>
          <a:p>
            <a:pPr>
              <a:spcBef>
                <a:spcPts val="900"/>
              </a:spcBef>
            </a:pPr>
            <a:r>
              <a:rPr lang="en-US" sz="1200" b="0" i="0" dirty="0">
                <a:effectLst/>
                <a:latin typeface="Calibri" panose="020F0502020204030204" pitchFamily="34" charset="0"/>
              </a:rPr>
              <a:t>1.Offer an academically challenging curriculum </a:t>
            </a:r>
            <a:r>
              <a:rPr lang="en-US" sz="1200" dirty="0">
                <a:latin typeface="Calibri" panose="020F0502020204030204" pitchFamily="34" charset="0"/>
              </a:rPr>
              <a:t>that prepares students for college and career readiness</a:t>
            </a:r>
          </a:p>
          <a:p>
            <a:pPr>
              <a:spcBef>
                <a:spcPts val="900"/>
              </a:spcBef>
            </a:pPr>
            <a:r>
              <a:rPr lang="en-US" sz="1200" dirty="0">
                <a:latin typeface="Calibri" panose="020F0502020204030204" pitchFamily="34" charset="0"/>
                <a:cs typeface="Calibri"/>
              </a:rPr>
              <a:t>2. Effectively implement literacy curriculum to include explicit instruction </a:t>
            </a:r>
          </a:p>
          <a:p>
            <a:pPr>
              <a:spcBef>
                <a:spcPts val="900"/>
              </a:spcBef>
            </a:pPr>
            <a:r>
              <a:rPr lang="en-US" sz="1200" dirty="0">
                <a:latin typeface="Calibri" panose="020F0502020204030204" pitchFamily="34" charset="0"/>
                <a:cs typeface="Calibri"/>
              </a:rPr>
              <a:t>3. Effectively implement math curriculum </a:t>
            </a:r>
            <a:endParaRPr sz="1200" dirty="0">
              <a:latin typeface="Calibri"/>
              <a:cs typeface="Calibri"/>
            </a:endParaRPr>
          </a:p>
        </p:txBody>
      </p:sp>
      <p:sp>
        <p:nvSpPr>
          <p:cNvPr id="15" name="object 11">
            <a:extLst>
              <a:ext uri="{FF2B5EF4-FFF2-40B4-BE49-F238E27FC236}">
                <a16:creationId xmlns:a16="http://schemas.microsoft.com/office/drawing/2014/main" id="{62F90C09-B590-9123-AE9E-454B6813D57F}"/>
              </a:ext>
            </a:extLst>
          </p:cNvPr>
          <p:cNvSpPr txBox="1"/>
          <p:nvPr/>
        </p:nvSpPr>
        <p:spPr>
          <a:xfrm>
            <a:off x="3386580" y="3633240"/>
            <a:ext cx="2805682" cy="1107996"/>
          </a:xfrm>
          <a:prstGeom prst="rect">
            <a:avLst/>
          </a:prstGeom>
          <a:ln w="12700">
            <a:solidFill>
              <a:srgbClr val="A4A4A4"/>
            </a:solidFill>
          </a:ln>
        </p:spPr>
        <p:txBody>
          <a:bodyPr vert="horz" wrap="square" lIns="0" tIns="0" rIns="0" bIns="0" rtlCol="0">
            <a:spAutoFit/>
          </a:bodyPr>
          <a:lstStyle/>
          <a:p>
            <a:pPr marL="182880"/>
            <a:r>
              <a:rPr lang="en-US" sz="1200" dirty="0">
                <a:latin typeface="Calibri"/>
                <a:cs typeface="Calibri"/>
              </a:rPr>
              <a:t>4. </a:t>
            </a:r>
            <a:r>
              <a:rPr lang="en-US" sz="1000" dirty="0">
                <a:latin typeface="Calibri"/>
                <a:cs typeface="Calibri"/>
              </a:rPr>
              <a:t>Effectively use existing and appropriate tools to measure, analyze, and communicate student progress</a:t>
            </a:r>
          </a:p>
          <a:p>
            <a:pPr marL="182880"/>
            <a:r>
              <a:rPr lang="en-US" sz="1000" dirty="0">
                <a:latin typeface="Calibri"/>
                <a:cs typeface="Calibri"/>
              </a:rPr>
              <a:t>5. Effectively monitor attendance protocols and systems </a:t>
            </a:r>
          </a:p>
          <a:p>
            <a:pPr marL="182880"/>
            <a:r>
              <a:rPr lang="en-US" sz="1000" dirty="0">
                <a:latin typeface="Calibri"/>
                <a:cs typeface="Calibri"/>
              </a:rPr>
              <a:t>6. Create a collaborative, inclusive, and responsive school culture </a:t>
            </a:r>
            <a:endParaRPr sz="1000" dirty="0">
              <a:latin typeface="Calibri"/>
              <a:cs typeface="Calibri"/>
            </a:endParaRPr>
          </a:p>
        </p:txBody>
      </p:sp>
      <p:sp>
        <p:nvSpPr>
          <p:cNvPr id="38" name="object 11">
            <a:extLst>
              <a:ext uri="{FF2B5EF4-FFF2-40B4-BE49-F238E27FC236}">
                <a16:creationId xmlns:a16="http://schemas.microsoft.com/office/drawing/2014/main" id="{738B80A0-09C6-380E-BE2E-2AE69C494B37}"/>
              </a:ext>
            </a:extLst>
          </p:cNvPr>
          <p:cNvSpPr txBox="1"/>
          <p:nvPr/>
        </p:nvSpPr>
        <p:spPr>
          <a:xfrm>
            <a:off x="3541774" y="4776469"/>
            <a:ext cx="2629354" cy="615553"/>
          </a:xfrm>
          <a:prstGeom prst="rect">
            <a:avLst/>
          </a:prstGeom>
          <a:ln w="12700">
            <a:solidFill>
              <a:srgbClr val="A4A4A4"/>
            </a:solidFill>
          </a:ln>
        </p:spPr>
        <p:txBody>
          <a:bodyPr vert="horz" wrap="square" lIns="0" tIns="0" rIns="0" bIns="0" rtlCol="0">
            <a:spAutoFit/>
          </a:bodyPr>
          <a:lstStyle/>
          <a:p>
            <a:r>
              <a:rPr lang="en-US" sz="1000" dirty="0">
                <a:latin typeface="Calibri"/>
                <a:cs typeface="Calibri"/>
              </a:rPr>
              <a:t>7. Build teacher capacity to meet the academic needs of the students </a:t>
            </a:r>
          </a:p>
          <a:p>
            <a:r>
              <a:rPr lang="en-US" sz="1000" dirty="0">
                <a:latin typeface="Calibri"/>
                <a:cs typeface="Calibri"/>
              </a:rPr>
              <a:t>8. Create a Supportive Work Environment that motivates and retains staff. </a:t>
            </a:r>
            <a:endParaRPr sz="1000" dirty="0">
              <a:latin typeface="Calibri"/>
              <a:cs typeface="Calibri"/>
            </a:endParaRPr>
          </a:p>
        </p:txBody>
      </p:sp>
      <p:sp>
        <p:nvSpPr>
          <p:cNvPr id="41" name="object 11">
            <a:extLst>
              <a:ext uri="{FF2B5EF4-FFF2-40B4-BE49-F238E27FC236}">
                <a16:creationId xmlns:a16="http://schemas.microsoft.com/office/drawing/2014/main" id="{568DBDB5-50B7-1BDB-10F1-E73C3AB1C0A6}"/>
              </a:ext>
            </a:extLst>
          </p:cNvPr>
          <p:cNvSpPr txBox="1"/>
          <p:nvPr/>
        </p:nvSpPr>
        <p:spPr>
          <a:xfrm>
            <a:off x="3541774" y="5424806"/>
            <a:ext cx="2629354" cy="1546577"/>
          </a:xfrm>
          <a:prstGeom prst="rect">
            <a:avLst/>
          </a:prstGeom>
          <a:ln w="12700">
            <a:solidFill>
              <a:srgbClr val="A4A4A4"/>
            </a:solidFill>
          </a:ln>
        </p:spPr>
        <p:txBody>
          <a:bodyPr vert="horz" wrap="square" lIns="0" tIns="0" rIns="0" bIns="0" rtlCol="0">
            <a:spAutoFit/>
          </a:bodyPr>
          <a:lstStyle/>
          <a:p>
            <a:pPr>
              <a:spcBef>
                <a:spcPts val="900"/>
              </a:spcBef>
            </a:pPr>
            <a:r>
              <a:rPr lang="en-US" sz="1100" dirty="0">
                <a:latin typeface="Calibri"/>
                <a:cs typeface="Calibri"/>
              </a:rPr>
              <a:t>9. Provide necessary resources to enhance teaching and learning in all spaces</a:t>
            </a:r>
          </a:p>
          <a:p>
            <a:pPr>
              <a:spcBef>
                <a:spcPts val="900"/>
              </a:spcBef>
            </a:pPr>
            <a:r>
              <a:rPr lang="en-US" sz="1100" dirty="0">
                <a:latin typeface="Calibri"/>
                <a:cs typeface="Calibri"/>
              </a:rPr>
              <a:t>10. Attract and build capacity of talented and knowledgeable staff to meet school needs</a:t>
            </a:r>
          </a:p>
          <a:p>
            <a:pPr>
              <a:spcBef>
                <a:spcPts val="900"/>
              </a:spcBef>
            </a:pPr>
            <a:r>
              <a:rPr lang="en-US" sz="1100" dirty="0">
                <a:latin typeface="Calibri"/>
                <a:cs typeface="Calibri"/>
              </a:rPr>
              <a:t>11. Build and sustain parent engagement, community partnerships, and  student voice</a:t>
            </a:r>
          </a:p>
          <a:p>
            <a:pPr algn="ctr">
              <a:spcBef>
                <a:spcPts val="900"/>
              </a:spcBef>
            </a:pPr>
            <a:r>
              <a:rPr lang="en-US" sz="1200" dirty="0">
                <a:latin typeface="Calibri"/>
                <a:cs typeface="Calibri"/>
              </a:rPr>
              <a:t> </a:t>
            </a:r>
            <a:endParaRPr sz="1200" dirty="0">
              <a:latin typeface="Calibri"/>
              <a:cs typeface="Calibri"/>
            </a:endParaRPr>
          </a:p>
        </p:txBody>
      </p:sp>
      <p:sp>
        <p:nvSpPr>
          <p:cNvPr id="42" name="object 3">
            <a:extLst>
              <a:ext uri="{FF2B5EF4-FFF2-40B4-BE49-F238E27FC236}">
                <a16:creationId xmlns:a16="http://schemas.microsoft.com/office/drawing/2014/main" id="{99AEE277-EACD-9026-70E4-F80D16A7BFCF}"/>
              </a:ext>
            </a:extLst>
          </p:cNvPr>
          <p:cNvSpPr txBox="1"/>
          <p:nvPr/>
        </p:nvSpPr>
        <p:spPr>
          <a:xfrm>
            <a:off x="6171128" y="3837935"/>
            <a:ext cx="5893018" cy="886140"/>
          </a:xfrm>
          <a:prstGeom prst="rect">
            <a:avLst/>
          </a:prstGeom>
          <a:solidFill>
            <a:srgbClr val="F1F1F1"/>
          </a:solidFill>
        </p:spPr>
        <p:txBody>
          <a:bodyPr vert="horz" wrap="square" lIns="0" tIns="39370" rIns="0" bIns="0" rtlCol="0">
            <a:spAutoFit/>
          </a:bodyPr>
          <a:lstStyle/>
          <a:p>
            <a:pPr marL="92710">
              <a:spcBef>
                <a:spcPts val="310"/>
              </a:spcBef>
            </a:pPr>
            <a:r>
              <a:rPr lang="en-US" sz="1000" b="1" spc="-5" dirty="0">
                <a:latin typeface="Calibri"/>
                <a:cs typeface="Calibri"/>
              </a:rPr>
              <a:t>4a.</a:t>
            </a:r>
            <a:r>
              <a:rPr sz="1000" b="1" spc="-5" dirty="0">
                <a:latin typeface="Calibri"/>
                <a:cs typeface="Calibri"/>
              </a:rPr>
              <a:t>.</a:t>
            </a:r>
            <a:r>
              <a:rPr sz="1000" b="1" dirty="0">
                <a:latin typeface="Calibri"/>
                <a:cs typeface="Calibri"/>
              </a:rPr>
              <a:t> </a:t>
            </a:r>
            <a:r>
              <a:rPr lang="en-US" sz="1000" b="1" dirty="0">
                <a:latin typeface="Calibri"/>
                <a:cs typeface="Calibri"/>
              </a:rPr>
              <a:t> Complete ongoing data protocol with teachers during collaborative planning</a:t>
            </a:r>
            <a:endParaRPr sz="1000" dirty="0">
              <a:latin typeface="Calibri"/>
              <a:cs typeface="Calibri"/>
            </a:endParaRPr>
          </a:p>
          <a:p>
            <a:pPr marL="92710">
              <a:spcBef>
                <a:spcPts val="605"/>
              </a:spcBef>
            </a:pPr>
            <a:r>
              <a:rPr lang="en-US" sz="1000" b="1" spc="-5" dirty="0">
                <a:latin typeface="Calibri"/>
                <a:cs typeface="Calibri"/>
              </a:rPr>
              <a:t>4</a:t>
            </a:r>
            <a:r>
              <a:rPr sz="1000" b="1" spc="-5" dirty="0">
                <a:latin typeface="Calibri"/>
                <a:cs typeface="Calibri"/>
              </a:rPr>
              <a:t>B.</a:t>
            </a:r>
            <a:r>
              <a:rPr lang="en-US" sz="1000" b="1" spc="-5" dirty="0">
                <a:latin typeface="Calibri"/>
                <a:cs typeface="Calibri"/>
              </a:rPr>
              <a:t> Use if frequent common assessments , analyze date, use to guide instruction</a:t>
            </a:r>
          </a:p>
          <a:p>
            <a:pPr marL="92710">
              <a:spcBef>
                <a:spcPts val="605"/>
              </a:spcBef>
            </a:pPr>
            <a:r>
              <a:rPr lang="en-US" sz="1000" b="1" spc="-5" dirty="0">
                <a:latin typeface="Calibri"/>
                <a:cs typeface="Calibri"/>
              </a:rPr>
              <a:t>6a .Integrate SWD professional learning to structure special education instructional framework</a:t>
            </a:r>
          </a:p>
          <a:p>
            <a:pPr marL="92710">
              <a:spcBef>
                <a:spcPts val="605"/>
              </a:spcBef>
            </a:pPr>
            <a:r>
              <a:rPr lang="en-US" sz="1000" b="1" spc="-5" dirty="0">
                <a:latin typeface="Calibri"/>
                <a:cs typeface="Calibri"/>
              </a:rPr>
              <a:t>4c/5b. Implement a school wide behavior plan (PBIS focused) / Implement attendance Incentives</a:t>
            </a:r>
          </a:p>
        </p:txBody>
      </p:sp>
      <p:sp>
        <p:nvSpPr>
          <p:cNvPr id="43" name="object 3">
            <a:extLst>
              <a:ext uri="{FF2B5EF4-FFF2-40B4-BE49-F238E27FC236}">
                <a16:creationId xmlns:a16="http://schemas.microsoft.com/office/drawing/2014/main" id="{83DA864C-1A78-17CB-BA83-C8D5B5F677DC}"/>
              </a:ext>
            </a:extLst>
          </p:cNvPr>
          <p:cNvSpPr txBox="1"/>
          <p:nvPr/>
        </p:nvSpPr>
        <p:spPr>
          <a:xfrm>
            <a:off x="6171128" y="4736714"/>
            <a:ext cx="5893018" cy="655308"/>
          </a:xfrm>
          <a:prstGeom prst="rect">
            <a:avLst/>
          </a:prstGeom>
          <a:solidFill>
            <a:srgbClr val="F1F1F1"/>
          </a:solidFill>
        </p:spPr>
        <p:txBody>
          <a:bodyPr vert="horz" wrap="square" lIns="0" tIns="39370" rIns="0" bIns="0" rtlCol="0">
            <a:spAutoFit/>
          </a:bodyPr>
          <a:lstStyle/>
          <a:p>
            <a:pPr marL="92710">
              <a:spcBef>
                <a:spcPts val="310"/>
              </a:spcBef>
            </a:pPr>
            <a:r>
              <a:rPr lang="en-US" sz="1000" b="1" spc="-5" dirty="0">
                <a:latin typeface="Calibri"/>
                <a:cs typeface="Calibri"/>
              </a:rPr>
              <a:t>6a.</a:t>
            </a:r>
            <a:r>
              <a:rPr sz="1000" b="1" spc="-5" dirty="0">
                <a:latin typeface="Calibri"/>
                <a:cs typeface="Calibri"/>
              </a:rPr>
              <a:t>.</a:t>
            </a:r>
            <a:r>
              <a:rPr sz="1000" b="1" dirty="0">
                <a:latin typeface="Calibri"/>
                <a:cs typeface="Calibri"/>
              </a:rPr>
              <a:t> </a:t>
            </a:r>
            <a:r>
              <a:rPr lang="en-US" sz="1000" b="1" dirty="0">
                <a:latin typeface="Calibri"/>
                <a:cs typeface="Calibri"/>
              </a:rPr>
              <a:t> Implement and Monitor professional learning collaborative planning to review instructional framework</a:t>
            </a:r>
            <a:endParaRPr sz="1000" dirty="0">
              <a:latin typeface="Calibri"/>
              <a:cs typeface="Calibri"/>
            </a:endParaRPr>
          </a:p>
          <a:p>
            <a:pPr marL="92710">
              <a:spcBef>
                <a:spcPts val="605"/>
              </a:spcBef>
            </a:pPr>
            <a:r>
              <a:rPr lang="en-US" sz="1000" b="1" spc="-5" dirty="0">
                <a:latin typeface="Calibri"/>
                <a:cs typeface="Calibri"/>
              </a:rPr>
              <a:t>6b. Continue to build instructional teams to support the teachers and students </a:t>
            </a:r>
          </a:p>
          <a:p>
            <a:pPr marL="92710">
              <a:spcBef>
                <a:spcPts val="605"/>
              </a:spcBef>
            </a:pPr>
            <a:r>
              <a:rPr lang="en-US" sz="1000" b="1" spc="-5" dirty="0">
                <a:latin typeface="Calibri"/>
                <a:cs typeface="Calibri"/>
              </a:rPr>
              <a:t>7a .Integrate SEL Awareness and moment to build positive work environment </a:t>
            </a:r>
          </a:p>
        </p:txBody>
      </p:sp>
      <p:sp>
        <p:nvSpPr>
          <p:cNvPr id="44" name="object 3">
            <a:extLst>
              <a:ext uri="{FF2B5EF4-FFF2-40B4-BE49-F238E27FC236}">
                <a16:creationId xmlns:a16="http://schemas.microsoft.com/office/drawing/2014/main" id="{2A6A28E1-4E0F-A689-51BB-CE77DF2D2B9A}"/>
              </a:ext>
            </a:extLst>
          </p:cNvPr>
          <p:cNvSpPr txBox="1"/>
          <p:nvPr/>
        </p:nvSpPr>
        <p:spPr>
          <a:xfrm>
            <a:off x="6163514" y="5424806"/>
            <a:ext cx="5893018" cy="1116972"/>
          </a:xfrm>
          <a:prstGeom prst="rect">
            <a:avLst/>
          </a:prstGeom>
          <a:solidFill>
            <a:srgbClr val="F1F1F1"/>
          </a:solidFill>
        </p:spPr>
        <p:txBody>
          <a:bodyPr vert="horz" wrap="square" lIns="0" tIns="39370" rIns="0" bIns="0" rtlCol="0">
            <a:spAutoFit/>
          </a:bodyPr>
          <a:lstStyle/>
          <a:p>
            <a:pPr marL="92710">
              <a:spcBef>
                <a:spcPts val="310"/>
              </a:spcBef>
            </a:pPr>
            <a:r>
              <a:rPr lang="en-US" sz="1000" b="1" spc="-5" dirty="0">
                <a:latin typeface="Calibri"/>
                <a:cs typeface="Calibri"/>
              </a:rPr>
              <a:t>8a.</a:t>
            </a:r>
            <a:r>
              <a:rPr sz="1000" b="1" spc="-5" dirty="0">
                <a:latin typeface="Calibri"/>
                <a:cs typeface="Calibri"/>
              </a:rPr>
              <a:t>.</a:t>
            </a:r>
            <a:r>
              <a:rPr sz="1000" b="1" dirty="0">
                <a:latin typeface="Calibri"/>
                <a:cs typeface="Calibri"/>
              </a:rPr>
              <a:t> </a:t>
            </a:r>
            <a:r>
              <a:rPr lang="en-US" sz="1000" b="1" dirty="0">
                <a:latin typeface="Calibri"/>
                <a:cs typeface="Calibri"/>
              </a:rPr>
              <a:t> Implement Wellness Days and celebrate teachers and staff for attendance, data, personal accomplishments </a:t>
            </a:r>
          </a:p>
          <a:p>
            <a:pPr marL="92710">
              <a:spcBef>
                <a:spcPts val="310"/>
              </a:spcBef>
            </a:pPr>
            <a:r>
              <a:rPr lang="en-US" sz="1000" b="1" dirty="0">
                <a:latin typeface="Calibri"/>
                <a:cs typeface="Calibri"/>
              </a:rPr>
              <a:t>9a. Increase math manipulatives, literacy manipulatives, and reading centers  </a:t>
            </a:r>
          </a:p>
          <a:p>
            <a:pPr marL="92710">
              <a:spcBef>
                <a:spcPts val="310"/>
              </a:spcBef>
            </a:pPr>
            <a:r>
              <a:rPr lang="en-US" sz="1000" b="1" dirty="0">
                <a:latin typeface="Calibri"/>
                <a:cs typeface="Calibri"/>
              </a:rPr>
              <a:t>10a Encourage Endorsements in Reading, math, technology to increase professional knowledge.</a:t>
            </a:r>
          </a:p>
          <a:p>
            <a:pPr marL="92710">
              <a:spcBef>
                <a:spcPts val="310"/>
              </a:spcBef>
            </a:pPr>
            <a:r>
              <a:rPr lang="en-US" sz="1000" b="0" i="0" u="none" strike="noStrike" dirty="0">
                <a:solidFill>
                  <a:srgbClr val="000000"/>
                </a:solidFill>
                <a:effectLst/>
                <a:latin typeface="Arial" panose="020B0604020202020204" pitchFamily="34" charset="0"/>
              </a:rPr>
              <a:t>11a. Build and sustain parent engagement, community partnerships, and student voice</a:t>
            </a:r>
            <a:endParaRPr lang="en-US" sz="1000" dirty="0">
              <a:latin typeface="Calibri"/>
              <a:cs typeface="Calibri"/>
            </a:endParaRPr>
          </a:p>
          <a:p>
            <a:pPr marL="92710">
              <a:spcBef>
                <a:spcPts val="310"/>
              </a:spcBef>
            </a:pPr>
            <a:endParaRPr sz="10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68365" y="76912"/>
            <a:ext cx="8289421" cy="170061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Strategic Plan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D47B22"/>
                </a:solidFill>
                <a:effectLst/>
                <a:uLnTx/>
                <a:uFillTx/>
                <a:latin typeface="Tenorite"/>
                <a:ea typeface="+mj-ea"/>
                <a:cs typeface="+mj-cs"/>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470017" y="2144995"/>
            <a:ext cx="7486115" cy="3693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1" i="0" u="none" strike="noStrike" kern="1200" cap="none" spc="0" normalizeH="0" baseline="0" noProof="0" dirty="0">
              <a:ln>
                <a:noFill/>
              </a:ln>
              <a:solidFill>
                <a:prstClr val="black"/>
              </a:solidFill>
              <a:effectLst/>
              <a:uLnTx/>
              <a:uFillTx/>
              <a:latin typeface="Tenorite"/>
              <a:ea typeface="+mn-ea"/>
              <a:cs typeface="+mn-cs"/>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1351901" y="1775663"/>
            <a:ext cx="60624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enorite"/>
                <a:ea typeface="+mn-ea"/>
                <a:cs typeface="+mn-cs"/>
              </a:rPr>
              <a:t>Insert the school’s priorities from Higher to Lower</a:t>
            </a:r>
          </a:p>
        </p:txBody>
      </p:sp>
      <p:sp>
        <p:nvSpPr>
          <p:cNvPr id="3" name="TextBox 2">
            <a:extLst>
              <a:ext uri="{FF2B5EF4-FFF2-40B4-BE49-F238E27FC236}">
                <a16:creationId xmlns:a16="http://schemas.microsoft.com/office/drawing/2014/main" id="{4952E0AB-8808-4E3B-A7F0-F54619698A17}"/>
              </a:ext>
            </a:extLst>
          </p:cNvPr>
          <p:cNvSpPr txBox="1"/>
          <p:nvPr/>
        </p:nvSpPr>
        <p:spPr>
          <a:xfrm>
            <a:off x="957718" y="2486901"/>
            <a:ext cx="6850837" cy="4693593"/>
          </a:xfrm>
          <a:prstGeom prst="rect">
            <a:avLst/>
          </a:prstGeom>
          <a:noFill/>
        </p:spPr>
        <p:txBody>
          <a:bodyPr wrap="square" rtlCol="0">
            <a:spAutoFit/>
          </a:bodyPr>
          <a:lstStyle/>
          <a:p>
            <a:pPr>
              <a:spcBef>
                <a:spcPts val="900"/>
              </a:spcBef>
            </a:pPr>
            <a:r>
              <a:rPr lang="en-US" sz="1400" b="0" i="0" dirty="0">
                <a:effectLst/>
                <a:latin typeface="Calibri" panose="020F0502020204030204" pitchFamily="34" charset="0"/>
              </a:rPr>
              <a:t>Offer an academically challenging curriculum </a:t>
            </a:r>
            <a:r>
              <a:rPr lang="en-US" sz="1400" dirty="0">
                <a:latin typeface="Calibri" panose="020F0502020204030204" pitchFamily="34" charset="0"/>
              </a:rPr>
              <a:t>that prepares students for college and career readiness</a:t>
            </a:r>
          </a:p>
          <a:p>
            <a:pPr>
              <a:spcBef>
                <a:spcPts val="900"/>
              </a:spcBef>
            </a:pPr>
            <a:r>
              <a:rPr lang="en-US" sz="1400" dirty="0">
                <a:latin typeface="Calibri" panose="020F0502020204030204" pitchFamily="34" charset="0"/>
                <a:cs typeface="Calibri"/>
              </a:rPr>
              <a:t>Effectively implement literacy curriculum to include explicit instruction </a:t>
            </a:r>
          </a:p>
          <a:p>
            <a:pPr>
              <a:spcBef>
                <a:spcPts val="900"/>
              </a:spcBef>
            </a:pPr>
            <a:r>
              <a:rPr lang="en-US" sz="1400" dirty="0">
                <a:latin typeface="Calibri" panose="020F0502020204030204" pitchFamily="34" charset="0"/>
                <a:cs typeface="Calibri"/>
              </a:rPr>
              <a:t>Effectively implement math curriculum </a:t>
            </a:r>
          </a:p>
          <a:p>
            <a:pPr>
              <a:spcBef>
                <a:spcPts val="900"/>
              </a:spcBef>
            </a:pPr>
            <a:r>
              <a:rPr lang="en-US" sz="1400" dirty="0">
                <a:latin typeface="Calibri"/>
                <a:cs typeface="Calibri"/>
              </a:rPr>
              <a:t>Effectively use existing and appropriate tools to measure, analyze, and communicate student progress</a:t>
            </a:r>
          </a:p>
          <a:p>
            <a:pPr>
              <a:spcBef>
                <a:spcPts val="900"/>
              </a:spcBef>
            </a:pPr>
            <a:r>
              <a:rPr lang="en-US" sz="1400" dirty="0">
                <a:latin typeface="Calibri"/>
                <a:cs typeface="Calibri"/>
              </a:rPr>
              <a:t> Effectively monitor attendance protocols and systems </a:t>
            </a:r>
          </a:p>
          <a:p>
            <a:pPr>
              <a:spcBef>
                <a:spcPts val="900"/>
              </a:spcBef>
            </a:pPr>
            <a:r>
              <a:rPr lang="en-US" sz="1400" dirty="0">
                <a:latin typeface="Calibri"/>
                <a:cs typeface="Calibri"/>
              </a:rPr>
              <a:t>Create a collaborative, inclusive, and responsive school culture </a:t>
            </a:r>
          </a:p>
          <a:p>
            <a:pPr>
              <a:spcBef>
                <a:spcPts val="900"/>
              </a:spcBef>
            </a:pPr>
            <a:r>
              <a:rPr lang="en-US" sz="1400" dirty="0">
                <a:latin typeface="Calibri"/>
                <a:cs typeface="Calibri"/>
              </a:rPr>
              <a:t>Build teacher capacity to meet the academic needs of the students </a:t>
            </a:r>
          </a:p>
          <a:p>
            <a:pPr>
              <a:spcBef>
                <a:spcPts val="900"/>
              </a:spcBef>
            </a:pPr>
            <a:r>
              <a:rPr lang="en-US" sz="1400" dirty="0">
                <a:latin typeface="Calibri"/>
                <a:cs typeface="Calibri"/>
              </a:rPr>
              <a:t>Create a Supportive Work Environment that motivates and retains staff. </a:t>
            </a:r>
          </a:p>
          <a:p>
            <a:pPr>
              <a:spcBef>
                <a:spcPts val="900"/>
              </a:spcBef>
            </a:pPr>
            <a:r>
              <a:rPr lang="en-US" sz="1400" dirty="0">
                <a:latin typeface="Calibri"/>
                <a:cs typeface="Calibri"/>
              </a:rPr>
              <a:t>Provide necessary resources to enhance teaching and learning in all spaces</a:t>
            </a:r>
          </a:p>
          <a:p>
            <a:pPr>
              <a:spcBef>
                <a:spcPts val="900"/>
              </a:spcBef>
            </a:pPr>
            <a:r>
              <a:rPr lang="en-US" sz="1400" dirty="0">
                <a:latin typeface="Calibri"/>
                <a:cs typeface="Calibri"/>
              </a:rPr>
              <a:t>Attract and build capacity of talented and knowledgeable staff to meet school needs</a:t>
            </a:r>
          </a:p>
          <a:p>
            <a:pPr>
              <a:spcBef>
                <a:spcPts val="900"/>
              </a:spcBef>
            </a:pPr>
            <a:r>
              <a:rPr lang="en-US" sz="1400">
                <a:latin typeface="Calibri"/>
                <a:cs typeface="Calibri"/>
              </a:rPr>
              <a:t>Build </a:t>
            </a:r>
            <a:r>
              <a:rPr lang="en-US" sz="1400" dirty="0">
                <a:latin typeface="Calibri"/>
                <a:cs typeface="Calibri"/>
              </a:rPr>
              <a:t>and sustain parent engagement, community partnerships, and  student voice</a:t>
            </a:r>
          </a:p>
          <a:p>
            <a:endParaRPr lang="en-US" sz="1400" dirty="0">
              <a:latin typeface="Calibri"/>
              <a:cs typeface="Calibri"/>
            </a:endParaRPr>
          </a:p>
          <a:p>
            <a:pPr marL="182880"/>
            <a:endParaRPr lang="en-US" sz="1400" dirty="0">
              <a:latin typeface="Calibri"/>
              <a:cs typeface="Calibri"/>
            </a:endParaRPr>
          </a:p>
          <a:p>
            <a:endParaRPr kumimoji="0" lang="en-US" sz="1400" b="0" i="0" u="none" strike="noStrike" kern="1200" cap="none" spc="0" normalizeH="0" baseline="0" noProof="0" dirty="0">
              <a:ln>
                <a:noFill/>
              </a:ln>
              <a:solidFill>
                <a:prstClr val="black"/>
              </a:solidFill>
              <a:effectLst/>
              <a:uLnTx/>
              <a:uFillTx/>
              <a:latin typeface="Tenorite"/>
              <a:ea typeface="+mn-ea"/>
              <a:cs typeface="+mn-cs"/>
            </a:endParaRPr>
          </a:p>
        </p:txBody>
      </p:sp>
      <p:sp>
        <p:nvSpPr>
          <p:cNvPr id="4" name="Arrow: Down 3">
            <a:extLst>
              <a:ext uri="{FF2B5EF4-FFF2-40B4-BE49-F238E27FC236}">
                <a16:creationId xmlns:a16="http://schemas.microsoft.com/office/drawing/2014/main" id="{6A78CE96-E5BA-EF3A-7B27-C48C2EC93A32}"/>
              </a:ext>
            </a:extLst>
          </p:cNvPr>
          <p:cNvSpPr/>
          <p:nvPr/>
        </p:nvSpPr>
        <p:spPr>
          <a:xfrm>
            <a:off x="392649" y="2587752"/>
            <a:ext cx="502920" cy="3538728"/>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enorite"/>
              <a:ea typeface="+mn-ea"/>
              <a:cs typeface="+mn-cs"/>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260029" y="2263641"/>
            <a:ext cx="76815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285003" y="6126480"/>
            <a:ext cx="7182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3A9"/>
                </a:solidFill>
                <a:effectLst/>
                <a:uLnTx/>
                <a:uFillTx/>
                <a:latin typeface="Tenorite"/>
                <a:ea typeface="+mn-ea"/>
                <a:cs typeface="+mn-cs"/>
              </a:rPr>
              <a:t>Lower</a:t>
            </a:r>
          </a:p>
        </p:txBody>
      </p:sp>
    </p:spTree>
    <p:extLst>
      <p:ext uri="{BB962C8B-B14F-4D97-AF65-F5344CB8AC3E}">
        <p14:creationId xmlns:p14="http://schemas.microsoft.com/office/powerpoint/2010/main" val="391673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F83867-F15A-AA5F-622A-597EDBC8F398}"/>
              </a:ext>
            </a:extLst>
          </p:cNvPr>
          <p:cNvSpPr>
            <a:spLocks noGrp="1"/>
          </p:cNvSpPr>
          <p:nvPr>
            <p:ph type="sldNum" sz="quarter" idx="12"/>
          </p:nvPr>
        </p:nvSpPr>
        <p:spPr/>
        <p:txBody>
          <a:bodyPr/>
          <a:lstStyle/>
          <a:p>
            <a:fld id="{48F63A3B-78C7-47BE-AE5E-E10140E04643}" type="slidenum">
              <a:rPr lang="en-US" smtClean="0"/>
              <a:t>6</a:t>
            </a:fld>
            <a:endParaRPr lang="en-US"/>
          </a:p>
        </p:txBody>
      </p:sp>
      <p:graphicFrame>
        <p:nvGraphicFramePr>
          <p:cNvPr id="6" name="Diagram 5">
            <a:extLst>
              <a:ext uri="{FF2B5EF4-FFF2-40B4-BE49-F238E27FC236}">
                <a16:creationId xmlns:a16="http://schemas.microsoft.com/office/drawing/2014/main" id="{306AFE69-1EFF-278A-9400-9B6DC48BB413}"/>
              </a:ext>
            </a:extLst>
          </p:cNvPr>
          <p:cNvGraphicFramePr/>
          <p:nvPr>
            <p:extLst>
              <p:ext uri="{D42A27DB-BD31-4B8C-83A1-F6EECF244321}">
                <p14:modId xmlns:p14="http://schemas.microsoft.com/office/powerpoint/2010/main" val="4019385443"/>
              </p:ext>
            </p:extLst>
          </p:nvPr>
        </p:nvGraphicFramePr>
        <p:xfrm>
          <a:off x="3175000" y="2730415"/>
          <a:ext cx="8128000" cy="3349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59ACC072-28EB-25D0-E463-0B72AF804B42}"/>
              </a:ext>
            </a:extLst>
          </p:cNvPr>
          <p:cNvGraphicFramePr/>
          <p:nvPr>
            <p:extLst>
              <p:ext uri="{D42A27DB-BD31-4B8C-83A1-F6EECF244321}">
                <p14:modId xmlns:p14="http://schemas.microsoft.com/office/powerpoint/2010/main" val="670734127"/>
              </p:ext>
            </p:extLst>
          </p:nvPr>
        </p:nvGraphicFramePr>
        <p:xfrm>
          <a:off x="3199384" y="1211156"/>
          <a:ext cx="8128000" cy="25433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a:extLst>
              <a:ext uri="{FF2B5EF4-FFF2-40B4-BE49-F238E27FC236}">
                <a16:creationId xmlns:a16="http://schemas.microsoft.com/office/drawing/2014/main" id="{9C1D5CAD-890C-BEB2-1393-CC79E29778A5}"/>
              </a:ext>
            </a:extLst>
          </p:cNvPr>
          <p:cNvGraphicFramePr/>
          <p:nvPr>
            <p:extLst>
              <p:ext uri="{D42A27DB-BD31-4B8C-83A1-F6EECF244321}">
                <p14:modId xmlns:p14="http://schemas.microsoft.com/office/powerpoint/2010/main" val="1021201407"/>
              </p:ext>
            </p:extLst>
          </p:nvPr>
        </p:nvGraphicFramePr>
        <p:xfrm>
          <a:off x="3139133" y="4722870"/>
          <a:ext cx="8128000" cy="27344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 name="Picture 9" descr="Diagram&#10;&#10;Description automatically generated">
            <a:extLst>
              <a:ext uri="{FF2B5EF4-FFF2-40B4-BE49-F238E27FC236}">
                <a16:creationId xmlns:a16="http://schemas.microsoft.com/office/drawing/2014/main" id="{2845BB8F-484F-467E-BFA3-70D94F918728}"/>
              </a:ext>
            </a:extLst>
          </p:cNvPr>
          <p:cNvPicPr>
            <a:picLocks noChangeAspect="1"/>
          </p:cNvPicPr>
          <p:nvPr/>
        </p:nvPicPr>
        <p:blipFill>
          <a:blip r:embed="rId17"/>
          <a:stretch>
            <a:fillRect/>
          </a:stretch>
        </p:blipFill>
        <p:spPr>
          <a:xfrm>
            <a:off x="308975" y="2855108"/>
            <a:ext cx="2364121" cy="2789132"/>
          </a:xfrm>
          <a:prstGeom prst="rect">
            <a:avLst/>
          </a:prstGeom>
        </p:spPr>
      </p:pic>
      <p:sp>
        <p:nvSpPr>
          <p:cNvPr id="11" name="Title 3">
            <a:extLst>
              <a:ext uri="{FF2B5EF4-FFF2-40B4-BE49-F238E27FC236}">
                <a16:creationId xmlns:a16="http://schemas.microsoft.com/office/drawing/2014/main" id="{8FF314C4-6ECF-58E7-4003-4DC3995765C0}"/>
              </a:ext>
            </a:extLst>
          </p:cNvPr>
          <p:cNvSpPr>
            <a:spLocks noGrp="1"/>
          </p:cNvSpPr>
          <p:nvPr>
            <p:ph type="title"/>
          </p:nvPr>
        </p:nvSpPr>
        <p:spPr>
          <a:xfrm>
            <a:off x="0" y="0"/>
            <a:ext cx="10845562" cy="1363175"/>
          </a:xfrm>
        </p:spPr>
        <p:txBody>
          <a:bodyPr vert="horz" lIns="91440" tIns="45720" rIns="91440" bIns="45720" rtlCol="0" anchor="ctr">
            <a:normAutofit/>
          </a:bodyPr>
          <a:lstStyle/>
          <a:p>
            <a:r>
              <a:rPr lang="en-US" sz="3600" b="1" kern="1200" cap="all" baseline="0" dirty="0">
                <a:solidFill>
                  <a:schemeClr val="tx2"/>
                </a:solidFill>
              </a:rPr>
              <a:t>Connecting the Strategic plan &amp; </a:t>
            </a:r>
            <a:br>
              <a:rPr lang="en-US" sz="3600" b="1" kern="1200" cap="all" baseline="0" dirty="0">
                <a:solidFill>
                  <a:schemeClr val="tx2"/>
                </a:solidFill>
              </a:rPr>
            </a:br>
            <a:r>
              <a:rPr lang="en-US" sz="3600" b="1" kern="1200" cap="all" baseline="0" dirty="0">
                <a:solidFill>
                  <a:schemeClr val="tx2"/>
                </a:solidFill>
              </a:rPr>
              <a:t>Continuous Improvement Plan</a:t>
            </a:r>
          </a:p>
        </p:txBody>
      </p:sp>
      <p:sp>
        <p:nvSpPr>
          <p:cNvPr id="2" name="TextBox 1">
            <a:extLst>
              <a:ext uri="{FF2B5EF4-FFF2-40B4-BE49-F238E27FC236}">
                <a16:creationId xmlns:a16="http://schemas.microsoft.com/office/drawing/2014/main" id="{B805D6DA-304D-B17E-9B07-2AC41256CCE8}"/>
              </a:ext>
            </a:extLst>
          </p:cNvPr>
          <p:cNvSpPr txBox="1"/>
          <p:nvPr/>
        </p:nvSpPr>
        <p:spPr>
          <a:xfrm>
            <a:off x="3175000" y="1330528"/>
            <a:ext cx="2351024" cy="369332"/>
          </a:xfrm>
          <a:prstGeom prst="rect">
            <a:avLst/>
          </a:prstGeom>
          <a:noFill/>
        </p:spPr>
        <p:txBody>
          <a:bodyPr wrap="square" rtlCol="0">
            <a:spAutoFit/>
          </a:bodyPr>
          <a:lstStyle/>
          <a:p>
            <a:pPr algn="ctr"/>
            <a:r>
              <a:rPr lang="en-US" dirty="0"/>
              <a:t>Strategic Plan Priority</a:t>
            </a:r>
          </a:p>
        </p:txBody>
      </p:sp>
      <p:sp>
        <p:nvSpPr>
          <p:cNvPr id="3" name="TextBox 2">
            <a:extLst>
              <a:ext uri="{FF2B5EF4-FFF2-40B4-BE49-F238E27FC236}">
                <a16:creationId xmlns:a16="http://schemas.microsoft.com/office/drawing/2014/main" id="{E60B7C1B-47C4-661C-FE2E-DBC642573530}"/>
              </a:ext>
            </a:extLst>
          </p:cNvPr>
          <p:cNvSpPr txBox="1"/>
          <p:nvPr/>
        </p:nvSpPr>
        <p:spPr>
          <a:xfrm>
            <a:off x="6087872" y="1342356"/>
            <a:ext cx="2351024" cy="369332"/>
          </a:xfrm>
          <a:prstGeom prst="rect">
            <a:avLst/>
          </a:prstGeom>
          <a:noFill/>
        </p:spPr>
        <p:txBody>
          <a:bodyPr wrap="square" rtlCol="0">
            <a:spAutoFit/>
          </a:bodyPr>
          <a:lstStyle/>
          <a:p>
            <a:pPr algn="ctr"/>
            <a:r>
              <a:rPr lang="en-US" dirty="0"/>
              <a:t>CIP SMART Goal</a:t>
            </a:r>
          </a:p>
        </p:txBody>
      </p:sp>
      <p:sp>
        <p:nvSpPr>
          <p:cNvPr id="5" name="TextBox 4">
            <a:extLst>
              <a:ext uri="{FF2B5EF4-FFF2-40B4-BE49-F238E27FC236}">
                <a16:creationId xmlns:a16="http://schemas.microsoft.com/office/drawing/2014/main" id="{F908808B-AED5-B95E-D7B6-4021D47B9C0D}"/>
              </a:ext>
            </a:extLst>
          </p:cNvPr>
          <p:cNvSpPr txBox="1"/>
          <p:nvPr/>
        </p:nvSpPr>
        <p:spPr>
          <a:xfrm>
            <a:off x="9088120" y="1302284"/>
            <a:ext cx="2351024" cy="369332"/>
          </a:xfrm>
          <a:prstGeom prst="rect">
            <a:avLst/>
          </a:prstGeom>
          <a:noFill/>
        </p:spPr>
        <p:txBody>
          <a:bodyPr wrap="square" rtlCol="0">
            <a:spAutoFit/>
          </a:bodyPr>
          <a:lstStyle/>
          <a:p>
            <a:pPr algn="ctr"/>
            <a:r>
              <a:rPr lang="en-US" dirty="0"/>
              <a:t>Key Indicator </a:t>
            </a:r>
          </a:p>
        </p:txBody>
      </p:sp>
      <p:sp>
        <p:nvSpPr>
          <p:cNvPr id="9" name="TextBox 8">
            <a:extLst>
              <a:ext uri="{FF2B5EF4-FFF2-40B4-BE49-F238E27FC236}">
                <a16:creationId xmlns:a16="http://schemas.microsoft.com/office/drawing/2014/main" id="{50EC70D9-EA3E-9FD1-6AB9-8596D59CB5D8}"/>
              </a:ext>
            </a:extLst>
          </p:cNvPr>
          <p:cNvSpPr txBox="1"/>
          <p:nvPr/>
        </p:nvSpPr>
        <p:spPr>
          <a:xfrm>
            <a:off x="6347637" y="1977656"/>
            <a:ext cx="1828800" cy="1169551"/>
          </a:xfrm>
          <a:prstGeom prst="rect">
            <a:avLst/>
          </a:prstGeom>
          <a:noFill/>
        </p:spPr>
        <p:txBody>
          <a:bodyPr wrap="square" rtlCol="0">
            <a:spAutoFit/>
          </a:bodyPr>
          <a:lstStyle/>
          <a:p>
            <a:r>
              <a:rPr lang="en-US" sz="1000" b="0" i="0" dirty="0">
                <a:effectLst/>
                <a:latin typeface="Calibri" panose="020F0502020204030204" pitchFamily="34" charset="0"/>
              </a:rPr>
              <a:t>By May 2025, we will increase the % of students in grades 3-5 scoring proficient or above in reading by 5% from 22% to 27% and decrease students scoring beginning by 5% from 53% to 48% on MAP</a:t>
            </a:r>
            <a:endParaRPr lang="en-US" sz="1000" dirty="0"/>
          </a:p>
        </p:txBody>
      </p:sp>
      <p:sp>
        <p:nvSpPr>
          <p:cNvPr id="13" name="TextBox 12">
            <a:extLst>
              <a:ext uri="{FF2B5EF4-FFF2-40B4-BE49-F238E27FC236}">
                <a16:creationId xmlns:a16="http://schemas.microsoft.com/office/drawing/2014/main" id="{7E7BA472-58EE-6D64-8A43-02528E161AB3}"/>
              </a:ext>
            </a:extLst>
          </p:cNvPr>
          <p:cNvSpPr txBox="1"/>
          <p:nvPr/>
        </p:nvSpPr>
        <p:spPr>
          <a:xfrm>
            <a:off x="6241311" y="3861755"/>
            <a:ext cx="2041451" cy="923330"/>
          </a:xfrm>
          <a:prstGeom prst="rect">
            <a:avLst/>
          </a:prstGeom>
          <a:noFill/>
        </p:spPr>
        <p:txBody>
          <a:bodyPr wrap="square" rtlCol="0">
            <a:spAutoFit/>
          </a:bodyPr>
          <a:lstStyle/>
          <a:p>
            <a:pPr algn="ctr">
              <a:spcBef>
                <a:spcPts val="900"/>
              </a:spcBef>
            </a:pPr>
            <a:r>
              <a:rPr lang="en-US" sz="900" b="0" i="0" dirty="0">
                <a:effectLst/>
                <a:latin typeface="Calibri" panose="020F0502020204030204" pitchFamily="34" charset="0"/>
              </a:rPr>
              <a:t>By May 2025, we will increase the % students in grades 3-5, scoring proficient or above in math by 5% from 10% to 15% and decrease students scoring beginning by 5% from 58% to 53%.</a:t>
            </a:r>
            <a:endParaRPr lang="en-US" sz="900" dirty="0">
              <a:latin typeface="Calibri"/>
              <a:cs typeface="Calibri"/>
            </a:endParaRPr>
          </a:p>
        </p:txBody>
      </p:sp>
      <p:sp>
        <p:nvSpPr>
          <p:cNvPr id="14" name="TextBox 13">
            <a:extLst>
              <a:ext uri="{FF2B5EF4-FFF2-40B4-BE49-F238E27FC236}">
                <a16:creationId xmlns:a16="http://schemas.microsoft.com/office/drawing/2014/main" id="{F035BA57-16FA-9D90-7240-D36DA2988297}"/>
              </a:ext>
            </a:extLst>
          </p:cNvPr>
          <p:cNvSpPr txBox="1"/>
          <p:nvPr/>
        </p:nvSpPr>
        <p:spPr>
          <a:xfrm>
            <a:off x="6241311" y="5515644"/>
            <a:ext cx="1935126" cy="600164"/>
          </a:xfrm>
          <a:prstGeom prst="rect">
            <a:avLst/>
          </a:prstGeom>
          <a:noFill/>
        </p:spPr>
        <p:txBody>
          <a:bodyPr wrap="square" rtlCol="0">
            <a:spAutoFit/>
          </a:bodyPr>
          <a:lstStyle/>
          <a:p>
            <a:r>
              <a:rPr lang="en-US" sz="1100" b="0" i="0" dirty="0">
                <a:effectLst/>
                <a:latin typeface="Calibri" panose="020F0502020204030204" pitchFamily="34" charset="0"/>
              </a:rPr>
              <a:t>By May 2025, we will increase the % of CCRPI Attendance from 60% to 65%. (5% Growth</a:t>
            </a:r>
            <a:endParaRPr lang="en-US" sz="1100" dirty="0"/>
          </a:p>
        </p:txBody>
      </p:sp>
    </p:spTree>
    <p:extLst>
      <p:ext uri="{BB962C8B-B14F-4D97-AF65-F5344CB8AC3E}">
        <p14:creationId xmlns:p14="http://schemas.microsoft.com/office/powerpoint/2010/main" val="16331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041C-C8D3-18D3-D3EE-78716E8DA542}"/>
              </a:ext>
            </a:extLst>
          </p:cNvPr>
          <p:cNvSpPr>
            <a:spLocks noGrp="1"/>
          </p:cNvSpPr>
          <p:nvPr>
            <p:ph type="title"/>
          </p:nvPr>
        </p:nvSpPr>
        <p:spPr>
          <a:xfrm>
            <a:off x="2895600" y="3150600"/>
            <a:ext cx="6400800" cy="1618623"/>
          </a:xfrm>
        </p:spPr>
        <p:txBody>
          <a:bodyPr/>
          <a:lstStyle/>
          <a:p>
            <a:r>
              <a:rPr lang="en-US" dirty="0"/>
              <a:t>Data</a:t>
            </a:r>
            <a:br>
              <a:rPr lang="en-US" dirty="0"/>
            </a:br>
            <a:r>
              <a:rPr lang="en-US" dirty="0"/>
              <a:t>Discussion</a:t>
            </a:r>
          </a:p>
        </p:txBody>
      </p:sp>
    </p:spTree>
    <p:extLst>
      <p:ext uri="{BB962C8B-B14F-4D97-AF65-F5344CB8AC3E}">
        <p14:creationId xmlns:p14="http://schemas.microsoft.com/office/powerpoint/2010/main" val="381705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7" name="Title 1">
            <a:extLst>
              <a:ext uri="{FF2B5EF4-FFF2-40B4-BE49-F238E27FC236}">
                <a16:creationId xmlns:a16="http://schemas.microsoft.com/office/drawing/2014/main" id="{334AB01C-508F-1CD2-AE72-376C07D912DC}"/>
              </a:ext>
            </a:extLst>
          </p:cNvPr>
          <p:cNvSpPr txBox="1">
            <a:spLocks/>
          </p:cNvSpPr>
          <p:nvPr/>
        </p:nvSpPr>
        <p:spPr>
          <a:xfrm>
            <a:off x="539496" y="445770"/>
            <a:ext cx="10671048" cy="768096"/>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dirty="0">
                <a:latin typeface="Arial Black" panose="020B0604020202020204" pitchFamily="34" charset="0"/>
                <a:cs typeface="Arial Black" panose="020B0604020202020204" pitchFamily="34" charset="0"/>
              </a:rPr>
              <a:t>Spring MAP Results</a:t>
            </a:r>
          </a:p>
        </p:txBody>
      </p:sp>
      <p:pic>
        <p:nvPicPr>
          <p:cNvPr id="6" name="Picture 5" descr="A screen shot of a graph&#10;&#10;Description automatically generated">
            <a:extLst>
              <a:ext uri="{FF2B5EF4-FFF2-40B4-BE49-F238E27FC236}">
                <a16:creationId xmlns:a16="http://schemas.microsoft.com/office/drawing/2014/main" id="{04E85AB9-3923-C18F-C6D3-307EFBDCDFD1}"/>
              </a:ext>
            </a:extLst>
          </p:cNvPr>
          <p:cNvPicPr>
            <a:picLocks noChangeAspect="1"/>
          </p:cNvPicPr>
          <p:nvPr/>
        </p:nvPicPr>
        <p:blipFill>
          <a:blip r:embed="rId2"/>
          <a:stretch>
            <a:fillRect/>
          </a:stretch>
        </p:blipFill>
        <p:spPr>
          <a:xfrm>
            <a:off x="1327376" y="1477927"/>
            <a:ext cx="9730484" cy="3381152"/>
          </a:xfrm>
          <a:prstGeom prst="rect">
            <a:avLst/>
          </a:prstGeom>
        </p:spPr>
      </p:pic>
    </p:spTree>
    <p:extLst>
      <p:ext uri="{BB962C8B-B14F-4D97-AF65-F5344CB8AC3E}">
        <p14:creationId xmlns:p14="http://schemas.microsoft.com/office/powerpoint/2010/main" val="82864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6E838-BB29-BAA6-5C81-2BD2C49ECB46}"/>
              </a:ext>
            </a:extLst>
          </p:cNvPr>
          <p:cNvSpPr>
            <a:spLocks noGrp="1"/>
          </p:cNvSpPr>
          <p:nvPr>
            <p:ph type="title"/>
          </p:nvPr>
        </p:nvSpPr>
        <p:spPr/>
        <p:txBody>
          <a:bodyPr/>
          <a:lstStyle/>
          <a:p>
            <a:r>
              <a:rPr lang="en-US" dirty="0"/>
              <a:t>MAP Growth Classroom Drill Down</a:t>
            </a:r>
          </a:p>
        </p:txBody>
      </p:sp>
      <p:pic>
        <p:nvPicPr>
          <p:cNvPr id="6" name="Content Placeholder 5" descr="A screenshot of a test&#10;&#10;Description automatically generated">
            <a:extLst>
              <a:ext uri="{FF2B5EF4-FFF2-40B4-BE49-F238E27FC236}">
                <a16:creationId xmlns:a16="http://schemas.microsoft.com/office/drawing/2014/main" id="{01926DD3-E83C-0400-CE7B-2E9AF95DD100}"/>
              </a:ext>
            </a:extLst>
          </p:cNvPr>
          <p:cNvPicPr>
            <a:picLocks noGrp="1" noChangeAspect="1"/>
          </p:cNvPicPr>
          <p:nvPr>
            <p:ph sz="half" idx="1"/>
          </p:nvPr>
        </p:nvPicPr>
        <p:blipFill>
          <a:blip r:embed="rId2"/>
          <a:stretch>
            <a:fillRect/>
          </a:stretch>
        </p:blipFill>
        <p:spPr>
          <a:xfrm>
            <a:off x="1403499" y="2999408"/>
            <a:ext cx="8612586" cy="2486372"/>
          </a:xfrm>
        </p:spPr>
      </p:pic>
      <p:sp>
        <p:nvSpPr>
          <p:cNvPr id="4" name="Slide Number Placeholder 3">
            <a:extLst>
              <a:ext uri="{FF2B5EF4-FFF2-40B4-BE49-F238E27FC236}">
                <a16:creationId xmlns:a16="http://schemas.microsoft.com/office/drawing/2014/main" id="{C15AA703-EAE1-46AF-30EB-08CEF32B2596}"/>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1992758968"/>
      </p:ext>
    </p:extLst>
  </p:cSld>
  <p:clrMapOvr>
    <a:masterClrMapping/>
  </p:clrMapOvr>
</p:sld>
</file>

<file path=ppt/theme/theme1.xml><?xml version="1.0" encoding="utf-8"?>
<a:theme xmlns:a="http://schemas.openxmlformats.org/drawingml/2006/main" name="Office Theme">
  <a:themeElements>
    <a:clrScheme name="APS Colors">
      <a:dk1>
        <a:sysClr val="windowText" lastClr="000000"/>
      </a:dk1>
      <a:lt1>
        <a:sysClr val="window" lastClr="FFFFFF"/>
      </a:lt1>
      <a:dk2>
        <a:srgbClr val="0083A9"/>
      </a:dk2>
      <a:lt2>
        <a:srgbClr val="E7E6E6"/>
      </a:lt2>
      <a:accent1>
        <a:srgbClr val="0083A9"/>
      </a:accent1>
      <a:accent2>
        <a:srgbClr val="D47B22"/>
      </a:accent2>
      <a:accent3>
        <a:srgbClr val="F3CF45"/>
      </a:accent3>
      <a:accent4>
        <a:srgbClr val="159839"/>
      </a:accent4>
      <a:accent5>
        <a:srgbClr val="595B5D"/>
      </a:accent5>
      <a:accent6>
        <a:srgbClr val="A92A91"/>
      </a:accent6>
      <a:hlink>
        <a:srgbClr val="D47B22"/>
      </a:hlink>
      <a:folHlink>
        <a:srgbClr val="F3CF45"/>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Business Meeting 1 Presentation Template.potx" id="{1B5BFA42-7364-4CB0-A626-066CA8A7B2A8}" vid="{BC1023E4-7954-4254-8754-0E7671E388CE}"/>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Business Meeting 1 Presentation Template.potx" id="{1B5BFA42-7364-4CB0-A626-066CA8A7B2A8}" vid="{2BDF20DF-8501-4C91-BA9A-28CBE4A4007E}"/>
    </a:ext>
  </a:extLst>
</a:theme>
</file>

<file path=ppt/theme/theme3.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Business Meeting 1 Presentation Template.potx" id="{1B5BFA42-7364-4CB0-A626-066CA8A7B2A8}" vid="{6BB72D95-A641-4B13-926C-ADC83419E739}"/>
    </a:ext>
  </a:extLst>
</a:theme>
</file>

<file path=ppt/theme/theme4.xml><?xml version="1.0" encoding="utf-8"?>
<a:theme xmlns:a="http://schemas.openxmlformats.org/drawingml/2006/main" name="1_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Business Meeting 1 Presentation Template.potx" id="{1B5BFA42-7364-4CB0-A626-066CA8A7B2A8}" vid="{6563B20C-1D51-4FDA-B917-0C789EE07FB3}"/>
    </a:ext>
  </a:extLst>
</a:theme>
</file>

<file path=ppt/theme/theme5.xml><?xml version="1.0" encoding="utf-8"?>
<a:theme xmlns:a="http://schemas.openxmlformats.org/drawingml/2006/main" name="1_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Business Meeting 1 Presentation Template.potx" id="{1B5BFA42-7364-4CB0-A626-066CA8A7B2A8}" vid="{BFB2FA42-7C88-464E-BEBA-EDF09AAF790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939690E4279746B34BD8D6AF89317B" ma:contentTypeVersion="13" ma:contentTypeDescription="Create a new document." ma:contentTypeScope="" ma:versionID="3e526b6edfab17856c493ec77b3c75e5">
  <xsd:schema xmlns:xsd="http://www.w3.org/2001/XMLSchema" xmlns:xs="http://www.w3.org/2001/XMLSchema" xmlns:p="http://schemas.microsoft.com/office/2006/metadata/properties" xmlns:ns3="d2cd1459-d869-4dc0-8dd3-987a45816837" xmlns:ns4="775fefa8-4655-464c-b71b-25f99b884558" targetNamespace="http://schemas.microsoft.com/office/2006/metadata/properties" ma:root="true" ma:fieldsID="efa20c8bb40f58017b3d689b10a47457" ns3:_="" ns4:_="">
    <xsd:import namespace="d2cd1459-d869-4dc0-8dd3-987a45816837"/>
    <xsd:import namespace="775fefa8-4655-464c-b71b-25f99b88455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_activity"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cd1459-d869-4dc0-8dd3-987a458168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fefa8-4655-464c-b71b-25f99b8845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75fefa8-4655-464c-b71b-25f99b884558">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_activity xmlns="d2cd1459-d869-4dc0-8dd3-987a45816837" xsi:nil="true"/>
  </documentManagement>
</p:properties>
</file>

<file path=customXml/itemProps1.xml><?xml version="1.0" encoding="utf-8"?>
<ds:datastoreItem xmlns:ds="http://schemas.openxmlformats.org/officeDocument/2006/customXml" ds:itemID="{6C16481F-74F9-42F7-8A79-954432A7EA5A}">
  <ds:schemaRefs>
    <ds:schemaRef ds:uri="http://schemas.microsoft.com/sharepoint/v3/contenttype/forms"/>
  </ds:schemaRefs>
</ds:datastoreItem>
</file>

<file path=customXml/itemProps2.xml><?xml version="1.0" encoding="utf-8"?>
<ds:datastoreItem xmlns:ds="http://schemas.openxmlformats.org/officeDocument/2006/customXml" ds:itemID="{C8FFC0A7-78E3-4F38-9A99-A9F37ED8BF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cd1459-d869-4dc0-8dd3-987a45816837"/>
    <ds:schemaRef ds:uri="775fefa8-4655-464c-b71b-25f99b8845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2AAAB5-2FA2-492E-9640-D5EF86DC65FA}">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775fefa8-4655-464c-b71b-25f99b884558"/>
    <ds:schemaRef ds:uri="http://schemas.openxmlformats.org/package/2006/metadata/core-properties"/>
    <ds:schemaRef ds:uri="d2cd1459-d869-4dc0-8dd3-987a45816837"/>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2024 GO Team Business Meeting 1 Presentation Template</Template>
  <TotalTime>1838</TotalTime>
  <Words>2798</Words>
  <Application>Microsoft Office PowerPoint</Application>
  <PresentationFormat>Widescreen</PresentationFormat>
  <Paragraphs>357</Paragraphs>
  <Slides>35</Slides>
  <Notes>7</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35</vt:i4>
      </vt:variant>
    </vt:vector>
  </HeadingPairs>
  <TitlesOfParts>
    <vt:vector size="52" baseType="lpstr">
      <vt:lpstr>Arial</vt:lpstr>
      <vt:lpstr>Arial Black</vt:lpstr>
      <vt:lpstr>Arial Regular</vt:lpstr>
      <vt:lpstr>Avenir Next LT Pro</vt:lpstr>
      <vt:lpstr>Calibri</vt:lpstr>
      <vt:lpstr>Century Schoolbook</vt:lpstr>
      <vt:lpstr>Dreaming Outloud Pro</vt:lpstr>
      <vt:lpstr>Sabon Next LT</vt:lpstr>
      <vt:lpstr>Tenorite</vt:lpstr>
      <vt:lpstr>Tw Cen MT</vt:lpstr>
      <vt:lpstr>Verdana</vt:lpstr>
      <vt:lpstr>Office Theme</vt:lpstr>
      <vt:lpstr>2022 Principal's Report Template - Mtg 1</vt:lpstr>
      <vt:lpstr>ShapesVTI</vt:lpstr>
      <vt:lpstr>1_Office Theme</vt:lpstr>
      <vt:lpstr>1_2022 Principal's Report Template - Mtg 1</vt:lpstr>
      <vt:lpstr>Acrobat Document</vt:lpstr>
      <vt:lpstr>GO Team Meeting #1 </vt:lpstr>
      <vt:lpstr>TOPICS</vt:lpstr>
      <vt:lpstr>2021-2025 Strategic Plan</vt:lpstr>
      <vt:lpstr>PowerPoint Presentation</vt:lpstr>
      <vt:lpstr>PowerPoint Presentation</vt:lpstr>
      <vt:lpstr>Connecting the Strategic plan &amp;  Continuous Improvement Plan</vt:lpstr>
      <vt:lpstr>Data Discussion</vt:lpstr>
      <vt:lpstr>PowerPoint Presentation</vt:lpstr>
      <vt:lpstr>MAP Growth Classroom Drill Down</vt:lpstr>
      <vt:lpstr>Spring Map MATH</vt:lpstr>
      <vt:lpstr>MAP GROWTH Classroom Drill Down </vt:lpstr>
      <vt:lpstr>PowerPoint Presentation</vt:lpstr>
      <vt:lpstr>Glows &amp; Grows </vt:lpstr>
      <vt:lpstr>GO Team Discussion: Data Protocol</vt:lpstr>
      <vt:lpstr>Timeline for GO Teams</vt:lpstr>
      <vt:lpstr>Questions?</vt:lpstr>
      <vt:lpstr>Discussion: Optional School Uniform</vt:lpstr>
      <vt:lpstr>Optional School Uniform</vt:lpstr>
      <vt:lpstr>ABOE Policy JCDB Student Dress Code (Last Revised, 06/03/2024)</vt:lpstr>
      <vt:lpstr>School-specific Dress Codes</vt:lpstr>
      <vt:lpstr>School Uniforms</vt:lpstr>
      <vt:lpstr>Establish an optional school uniform</vt:lpstr>
      <vt:lpstr>DISCUSSION</vt:lpstr>
      <vt:lpstr>Committee members</vt:lpstr>
      <vt:lpstr>Establish the Committee</vt:lpstr>
      <vt:lpstr>PowerPoint Presentation</vt:lpstr>
      <vt:lpstr>Principal’s Report</vt:lpstr>
      <vt:lpstr>Dunbar Elementary School Leveling and fy25 budget adjustment </vt:lpstr>
      <vt:lpstr>Enrollment</vt:lpstr>
      <vt:lpstr>FY2025 Leveling Change Request </vt:lpstr>
      <vt:lpstr>PowerPoint Presentation</vt:lpstr>
      <vt:lpstr>PowerPoint Presentation</vt:lpstr>
      <vt:lpstr>Summary of Changes As A result of FY25 Budget Adjustment</vt:lpstr>
      <vt:lpstr>Information about our school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Team Meeting #1 </dc:title>
  <dc:subject/>
  <dc:creator>Wright, Lakisha</dc:creator>
  <cp:lastModifiedBy>Jackson, Marcie</cp:lastModifiedBy>
  <cp:revision>8</cp:revision>
  <cp:lastPrinted>2024-09-19T19:59:38Z</cp:lastPrinted>
  <dcterms:created xsi:type="dcterms:W3CDTF">2024-09-12T14:52:19Z</dcterms:created>
  <dcterms:modified xsi:type="dcterms:W3CDTF">2024-09-25T15:15:00Z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0x010100FC939690E4279746B34BD8D6AF89317B</vt:lpwstr>
  </property>
  <property fmtid="{D5CDD505-2E9C-101B-9397-08002B2CF9AE}" pid="3" name="MediaServiceImageTags">
    <vt:lpwstr/>
  </property>
</Properties>
</file>